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299" r:id="rId3"/>
    <p:sldId id="291" r:id="rId4"/>
    <p:sldId id="293" r:id="rId5"/>
    <p:sldId id="294" r:id="rId6"/>
    <p:sldId id="295" r:id="rId7"/>
    <p:sldId id="296" r:id="rId8"/>
    <p:sldId id="297" r:id="rId9"/>
    <p:sldId id="298" r:id="rId10"/>
    <p:sldId id="300" r:id="rId11"/>
    <p:sldId id="301" r:id="rId12"/>
    <p:sldId id="302" r:id="rId13"/>
    <p:sldId id="303" r:id="rId14"/>
    <p:sldId id="304" r:id="rId15"/>
    <p:sldId id="305" r:id="rId16"/>
    <p:sldId id="306" r:id="rId17"/>
    <p:sldId id="309" r:id="rId18"/>
    <p:sldId id="310" r:id="rId19"/>
    <p:sldId id="324" r:id="rId20"/>
    <p:sldId id="328" r:id="rId21"/>
    <p:sldId id="329" r:id="rId22"/>
    <p:sldId id="330" r:id="rId23"/>
    <p:sldId id="273" r:id="rId24"/>
    <p:sldId id="314" r:id="rId25"/>
    <p:sldId id="307" r:id="rId26"/>
    <p:sldId id="275" r:id="rId27"/>
    <p:sldId id="311" r:id="rId28"/>
    <p:sldId id="315" r:id="rId29"/>
    <p:sldId id="317" r:id="rId30"/>
    <p:sldId id="276" r:id="rId31"/>
    <p:sldId id="277" r:id="rId32"/>
    <p:sldId id="316" r:id="rId33"/>
    <p:sldId id="278" r:id="rId34"/>
    <p:sldId id="318" r:id="rId35"/>
    <p:sldId id="279" r:id="rId36"/>
    <p:sldId id="320" r:id="rId37"/>
    <p:sldId id="280" r:id="rId38"/>
    <p:sldId id="281" r:id="rId39"/>
    <p:sldId id="322" r:id="rId40"/>
    <p:sldId id="282" r:id="rId41"/>
    <p:sldId id="326" r:id="rId42"/>
    <p:sldId id="319" r:id="rId43"/>
    <p:sldId id="327" r:id="rId44"/>
    <p:sldId id="283" r:id="rId45"/>
    <p:sldId id="321" r:id="rId46"/>
    <p:sldId id="284" r:id="rId47"/>
    <p:sldId id="285" r:id="rId48"/>
    <p:sldId id="286" r:id="rId49"/>
    <p:sldId id="287" r:id="rId50"/>
    <p:sldId id="288" r:id="rId51"/>
    <p:sldId id="289" r:id="rId52"/>
    <p:sldId id="290" r:id="rId53"/>
    <p:sldId id="312" r:id="rId54"/>
    <p:sldId id="313" r:id="rId55"/>
    <p:sldId id="32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C8D1"/>
    <a:srgbClr val="176DAD"/>
    <a:srgbClr val="0D78C9"/>
    <a:srgbClr val="024C84"/>
    <a:srgbClr val="993200"/>
    <a:srgbClr val="4D4E44"/>
    <a:srgbClr val="176338"/>
    <a:srgbClr val="0F5D3F"/>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18" autoAdjust="0"/>
    <p:restoredTop sz="94660"/>
  </p:normalViewPr>
  <p:slideViewPr>
    <p:cSldViewPr>
      <p:cViewPr varScale="1">
        <p:scale>
          <a:sx n="89" d="100"/>
          <a:sy n="89" d="100"/>
        </p:scale>
        <p:origin x="-1104"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8CED1-8292-4253-8DF8-7CC10F4927C0}"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CEEF6B82-D276-4053-A96A-E710F2982C0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1.0</a:t>
          </a:r>
          <a:endParaRPr lang="en-US" sz="1600" dirty="0"/>
        </a:p>
      </dgm:t>
    </dgm:pt>
    <dgm:pt modelId="{2AAB4416-4E88-4EAA-B382-278A31E9624F}" type="parTrans" cxnId="{E0BEDDBE-57D0-4E6A-A1D1-9EF47E4400B7}">
      <dgm:prSet/>
      <dgm:spPr/>
      <dgm:t>
        <a:bodyPr/>
        <a:lstStyle/>
        <a:p>
          <a:endParaRPr lang="en-US" sz="1600"/>
        </a:p>
      </dgm:t>
    </dgm:pt>
    <dgm:pt modelId="{3ABF82E0-0E85-4CF4-9B5C-B9F1B54EB381}" type="sibTrans" cxnId="{E0BEDDBE-57D0-4E6A-A1D1-9EF47E4400B7}">
      <dgm:prSet/>
      <dgm:spPr/>
      <dgm:t>
        <a:bodyPr/>
        <a:lstStyle/>
        <a:p>
          <a:endParaRPr lang="en-US" sz="1600"/>
        </a:p>
      </dgm:t>
    </dgm:pt>
    <dgm:pt modelId="{F1D16AED-DDC0-4DB2-BD62-7E877904AE77}">
      <dgm:prSet phldrT="[Text]" custT="1"/>
      <dgm:spPr>
        <a:solidFill>
          <a:schemeClr val="bg1">
            <a:lumMod val="85000"/>
          </a:schemeClr>
        </a:solidFill>
      </dgm:spPr>
      <dgm:t>
        <a:bodyPr/>
        <a:lstStyle/>
        <a:p>
          <a:r>
            <a:rPr lang="en-US" sz="1400" dirty="0" smtClean="0"/>
            <a:t>Introduction</a:t>
          </a:r>
          <a:endParaRPr lang="en-US" sz="1400" dirty="0"/>
        </a:p>
      </dgm:t>
    </dgm:pt>
    <dgm:pt modelId="{C8F7FBAD-BCA9-4076-80C9-019C105145EE}" type="parTrans" cxnId="{A5D605E8-A388-4272-A864-9C61390B9947}">
      <dgm:prSet/>
      <dgm:spPr/>
      <dgm:t>
        <a:bodyPr/>
        <a:lstStyle/>
        <a:p>
          <a:endParaRPr lang="en-US" sz="1600"/>
        </a:p>
      </dgm:t>
    </dgm:pt>
    <dgm:pt modelId="{4286616F-EE2D-4E18-AB26-AD3B1F6D72E5}" type="sibTrans" cxnId="{A5D605E8-A388-4272-A864-9C61390B9947}">
      <dgm:prSet/>
      <dgm:spPr/>
      <dgm:t>
        <a:bodyPr/>
        <a:lstStyle/>
        <a:p>
          <a:endParaRPr lang="en-US" sz="1600"/>
        </a:p>
      </dgm:t>
    </dgm:pt>
    <dgm:pt modelId="{F43E0F4B-EA76-421D-BE03-4E7BA49E273A}">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2.0</a:t>
          </a:r>
          <a:endParaRPr lang="en-US" sz="1600" dirty="0"/>
        </a:p>
      </dgm:t>
    </dgm:pt>
    <dgm:pt modelId="{F52D1216-DCBC-47C9-8FB1-975DA7F30F29}" type="parTrans" cxnId="{95A58B57-FB99-486A-AAF5-06B3D422E259}">
      <dgm:prSet/>
      <dgm:spPr/>
      <dgm:t>
        <a:bodyPr/>
        <a:lstStyle/>
        <a:p>
          <a:endParaRPr lang="en-US" sz="1600"/>
        </a:p>
      </dgm:t>
    </dgm:pt>
    <dgm:pt modelId="{101E604E-5F32-4037-B4CD-EE6CD54CD8CC}" type="sibTrans" cxnId="{95A58B57-FB99-486A-AAF5-06B3D422E259}">
      <dgm:prSet/>
      <dgm:spPr/>
      <dgm:t>
        <a:bodyPr/>
        <a:lstStyle/>
        <a:p>
          <a:endParaRPr lang="en-US" sz="1600"/>
        </a:p>
      </dgm:t>
    </dgm:pt>
    <dgm:pt modelId="{C22DC3A2-9B4C-44F9-8C87-D30806FC2B92}">
      <dgm:prSet phldrT="[Text]" custT="1"/>
      <dgm:spPr>
        <a:solidFill>
          <a:schemeClr val="bg1">
            <a:lumMod val="85000"/>
          </a:schemeClr>
        </a:solidFill>
      </dgm:spPr>
      <dgm:t>
        <a:bodyPr/>
        <a:lstStyle/>
        <a:p>
          <a:r>
            <a:rPr lang="en-US" sz="1400" dirty="0" smtClean="0"/>
            <a:t>System Aspects relating to Software Development</a:t>
          </a:r>
          <a:endParaRPr lang="en-US" sz="1400" dirty="0"/>
        </a:p>
      </dgm:t>
    </dgm:pt>
    <dgm:pt modelId="{E4B0A325-17FA-42D3-8D35-AE7605F0C979}" type="parTrans" cxnId="{E12E9E6C-D4E1-41F8-99FB-2A91A26088B5}">
      <dgm:prSet/>
      <dgm:spPr/>
      <dgm:t>
        <a:bodyPr/>
        <a:lstStyle/>
        <a:p>
          <a:endParaRPr lang="en-US" sz="1600"/>
        </a:p>
      </dgm:t>
    </dgm:pt>
    <dgm:pt modelId="{D3998F4C-79B4-47DB-980C-DED9C8B0D3BE}" type="sibTrans" cxnId="{E12E9E6C-D4E1-41F8-99FB-2A91A26088B5}">
      <dgm:prSet/>
      <dgm:spPr/>
      <dgm:t>
        <a:bodyPr/>
        <a:lstStyle/>
        <a:p>
          <a:endParaRPr lang="en-US" sz="1600"/>
        </a:p>
      </dgm:t>
    </dgm:pt>
    <dgm:pt modelId="{694C12ED-47C7-4361-908D-C1F19070B5B3}">
      <dgm:prSet phldrT="[Text]" custT="1"/>
      <dgm:spPr>
        <a:solidFill>
          <a:schemeClr val="bg1">
            <a:lumMod val="85000"/>
          </a:schemeClr>
        </a:solidFill>
      </dgm:spPr>
      <dgm:t>
        <a:bodyPr/>
        <a:lstStyle/>
        <a:p>
          <a:r>
            <a:rPr lang="en-US" sz="1400" dirty="0" smtClean="0"/>
            <a:t>Software Life Cycle</a:t>
          </a:r>
          <a:endParaRPr lang="en-US" sz="1400" dirty="0"/>
        </a:p>
      </dgm:t>
    </dgm:pt>
    <dgm:pt modelId="{A12CA914-2B82-4454-8AE7-8E7ABD3D2D03}" type="parTrans" cxnId="{E48292DD-D37E-4BD2-BFE3-73E8EFD16830}">
      <dgm:prSet/>
      <dgm:spPr/>
      <dgm:t>
        <a:bodyPr/>
        <a:lstStyle/>
        <a:p>
          <a:endParaRPr lang="en-US" sz="1600"/>
        </a:p>
      </dgm:t>
    </dgm:pt>
    <dgm:pt modelId="{2F3B82CE-8C65-4515-8B89-E4935563530A}" type="sibTrans" cxnId="{E48292DD-D37E-4BD2-BFE3-73E8EFD16830}">
      <dgm:prSet/>
      <dgm:spPr/>
      <dgm:t>
        <a:bodyPr/>
        <a:lstStyle/>
        <a:p>
          <a:endParaRPr lang="en-US" sz="1600"/>
        </a:p>
      </dgm:t>
    </dgm:pt>
    <dgm:pt modelId="{1E9E4F20-6373-473C-AC3D-21E90B819B96}">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4.0</a:t>
          </a:r>
          <a:endParaRPr lang="en-US" sz="1600" dirty="0"/>
        </a:p>
      </dgm:t>
    </dgm:pt>
    <dgm:pt modelId="{53070C30-CBCD-4DE6-B44F-DAB45E3F6B1C}" type="parTrans" cxnId="{86EA7A49-38E2-4F3D-AF9A-25EC80BAB3A9}">
      <dgm:prSet/>
      <dgm:spPr/>
      <dgm:t>
        <a:bodyPr/>
        <a:lstStyle/>
        <a:p>
          <a:endParaRPr lang="en-US" sz="1600"/>
        </a:p>
      </dgm:t>
    </dgm:pt>
    <dgm:pt modelId="{9EFD5FD0-6FCD-4AE8-A609-98291057A0D7}" type="sibTrans" cxnId="{86EA7A49-38E2-4F3D-AF9A-25EC80BAB3A9}">
      <dgm:prSet/>
      <dgm:spPr/>
      <dgm:t>
        <a:bodyPr/>
        <a:lstStyle/>
        <a:p>
          <a:endParaRPr lang="en-US" sz="1600"/>
        </a:p>
      </dgm:t>
    </dgm:pt>
    <dgm:pt modelId="{4479DB3F-BE49-419F-9FB0-432270C1AE54}">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5.0</a:t>
          </a:r>
          <a:endParaRPr lang="en-US" sz="1600" dirty="0"/>
        </a:p>
      </dgm:t>
    </dgm:pt>
    <dgm:pt modelId="{BE808B82-A1BA-4EEE-BC9C-D3D221D1AB67}" type="parTrans" cxnId="{3AE531D7-86D6-4D46-841E-75BEAEBA5225}">
      <dgm:prSet/>
      <dgm:spPr/>
      <dgm:t>
        <a:bodyPr/>
        <a:lstStyle/>
        <a:p>
          <a:endParaRPr lang="en-US" sz="1600"/>
        </a:p>
      </dgm:t>
    </dgm:pt>
    <dgm:pt modelId="{DCFD6542-4238-4E25-BAFC-CEE43D0F5848}" type="sibTrans" cxnId="{3AE531D7-86D6-4D46-841E-75BEAEBA5225}">
      <dgm:prSet/>
      <dgm:spPr/>
      <dgm:t>
        <a:bodyPr/>
        <a:lstStyle/>
        <a:p>
          <a:endParaRPr lang="en-US" sz="1600"/>
        </a:p>
      </dgm:t>
    </dgm:pt>
    <dgm:pt modelId="{48474984-C8EA-4592-9C1C-93DAAFD54F80}">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dgm:spPr>
      <dgm:t>
        <a:bodyPr/>
        <a:lstStyle/>
        <a:p>
          <a:r>
            <a:rPr lang="de-DE" sz="1600" dirty="0" smtClean="0"/>
            <a:t>DO-178C 6.0</a:t>
          </a:r>
          <a:endParaRPr lang="en-US" sz="1600" dirty="0"/>
        </a:p>
      </dgm:t>
    </dgm:pt>
    <dgm:pt modelId="{E730DD83-F190-4B52-8101-9D008303D5A1}" type="parTrans" cxnId="{E29F758E-C718-456B-910E-F70AF94D43C7}">
      <dgm:prSet/>
      <dgm:spPr/>
      <dgm:t>
        <a:bodyPr/>
        <a:lstStyle/>
        <a:p>
          <a:endParaRPr lang="en-US" sz="1600"/>
        </a:p>
      </dgm:t>
    </dgm:pt>
    <dgm:pt modelId="{732FABC4-ABBF-4B1E-9C5C-61128585E95C}" type="sibTrans" cxnId="{E29F758E-C718-456B-910E-F70AF94D43C7}">
      <dgm:prSet/>
      <dgm:spPr/>
      <dgm:t>
        <a:bodyPr/>
        <a:lstStyle/>
        <a:p>
          <a:endParaRPr lang="en-US" sz="1600"/>
        </a:p>
      </dgm:t>
    </dgm:pt>
    <dgm:pt modelId="{81C0409D-F62B-43F5-9507-FC9ED774AD4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7.0</a:t>
          </a:r>
          <a:endParaRPr lang="en-US" sz="1600" dirty="0"/>
        </a:p>
      </dgm:t>
    </dgm:pt>
    <dgm:pt modelId="{7BA4BE07-0EDB-4D6C-83C1-38B6063B2747}" type="parTrans" cxnId="{0090C16D-EF45-4ECE-A1F7-3706B9E63276}">
      <dgm:prSet/>
      <dgm:spPr/>
      <dgm:t>
        <a:bodyPr/>
        <a:lstStyle/>
        <a:p>
          <a:endParaRPr lang="en-US" sz="1600"/>
        </a:p>
      </dgm:t>
    </dgm:pt>
    <dgm:pt modelId="{6B2144EE-B5A5-4E43-963B-95FD3113E9B0}" type="sibTrans" cxnId="{0090C16D-EF45-4ECE-A1F7-3706B9E63276}">
      <dgm:prSet/>
      <dgm:spPr/>
      <dgm:t>
        <a:bodyPr/>
        <a:lstStyle/>
        <a:p>
          <a:endParaRPr lang="en-US" sz="1600"/>
        </a:p>
      </dgm:t>
    </dgm:pt>
    <dgm:pt modelId="{3B226E9B-6C9C-4E7A-87F1-3317314C4C69}">
      <dgm:prSet phldrT="[Text]" custT="1"/>
      <dgm:spPr>
        <a:solidFill>
          <a:schemeClr val="bg1">
            <a:lumMod val="85000"/>
          </a:schemeClr>
        </a:solidFill>
      </dgm:spPr>
      <dgm:t>
        <a:bodyPr/>
        <a:lstStyle/>
        <a:p>
          <a:r>
            <a:rPr lang="en-US" sz="1400" dirty="0" smtClean="0"/>
            <a:t>Software Planning Process</a:t>
          </a:r>
          <a:endParaRPr lang="en-US" sz="1400" dirty="0"/>
        </a:p>
      </dgm:t>
    </dgm:pt>
    <dgm:pt modelId="{A718C25B-C013-43EB-8394-B06934A71D3A}" type="parTrans" cxnId="{4AA7C43E-F686-4B75-A2D4-CECED4C96E38}">
      <dgm:prSet/>
      <dgm:spPr/>
      <dgm:t>
        <a:bodyPr/>
        <a:lstStyle/>
        <a:p>
          <a:endParaRPr lang="en-US" sz="1600"/>
        </a:p>
      </dgm:t>
    </dgm:pt>
    <dgm:pt modelId="{16177E79-A228-4E0C-AA1C-04421A2FA64D}" type="sibTrans" cxnId="{4AA7C43E-F686-4B75-A2D4-CECED4C96E38}">
      <dgm:prSet/>
      <dgm:spPr/>
      <dgm:t>
        <a:bodyPr/>
        <a:lstStyle/>
        <a:p>
          <a:endParaRPr lang="en-US" sz="1600"/>
        </a:p>
      </dgm:t>
    </dgm:pt>
    <dgm:pt modelId="{54A4A5DD-3F1C-4DD3-AB9E-90C5F4B4BFA5}">
      <dgm:prSet phldrT="[Text]" custT="1"/>
      <dgm:spPr>
        <a:solidFill>
          <a:schemeClr val="bg1">
            <a:lumMod val="85000"/>
          </a:schemeClr>
        </a:solidFill>
      </dgm:spPr>
      <dgm:t>
        <a:bodyPr/>
        <a:lstStyle/>
        <a:p>
          <a:r>
            <a:rPr lang="en-US" sz="1400" dirty="0" smtClean="0"/>
            <a:t>Software Development Process</a:t>
          </a:r>
          <a:endParaRPr lang="en-US" sz="1400" dirty="0"/>
        </a:p>
      </dgm:t>
    </dgm:pt>
    <dgm:pt modelId="{91259243-DAD0-4171-9AFC-4819E0994291}" type="parTrans" cxnId="{39F427DE-9E79-47FE-8FEF-3F3C0B1A6BFB}">
      <dgm:prSet/>
      <dgm:spPr/>
      <dgm:t>
        <a:bodyPr/>
        <a:lstStyle/>
        <a:p>
          <a:endParaRPr lang="en-US" sz="1600"/>
        </a:p>
      </dgm:t>
    </dgm:pt>
    <dgm:pt modelId="{1097D9EA-00A3-40DD-BAAE-2E07F24A30CC}" type="sibTrans" cxnId="{39F427DE-9E79-47FE-8FEF-3F3C0B1A6BFB}">
      <dgm:prSet/>
      <dgm:spPr/>
      <dgm:t>
        <a:bodyPr/>
        <a:lstStyle/>
        <a:p>
          <a:endParaRPr lang="en-US" sz="1600"/>
        </a:p>
      </dgm:t>
    </dgm:pt>
    <dgm:pt modelId="{3103BC18-D64C-42BF-8581-F15D95852EF4}">
      <dgm:prSet phldrT="[Text]" custT="1"/>
      <dgm:spPr>
        <a:solidFill>
          <a:srgbClr val="FF9900"/>
        </a:solidFill>
      </dgm:spPr>
      <dgm:t>
        <a:bodyPr/>
        <a:lstStyle/>
        <a:p>
          <a:r>
            <a:rPr lang="en-US" sz="1400" dirty="0" smtClean="0"/>
            <a:t>Software Verification Process</a:t>
          </a:r>
          <a:endParaRPr lang="en-US" sz="1400" dirty="0"/>
        </a:p>
      </dgm:t>
    </dgm:pt>
    <dgm:pt modelId="{F2ECD500-C7F2-4363-AF89-9348B6646DD5}" type="parTrans" cxnId="{E1DEDB26-27DB-40E3-8EFA-D4566AA3054E}">
      <dgm:prSet/>
      <dgm:spPr/>
      <dgm:t>
        <a:bodyPr/>
        <a:lstStyle/>
        <a:p>
          <a:endParaRPr lang="en-US" sz="1600"/>
        </a:p>
      </dgm:t>
    </dgm:pt>
    <dgm:pt modelId="{71162AE3-3084-4543-9EA2-0CD056DB6897}" type="sibTrans" cxnId="{E1DEDB26-27DB-40E3-8EFA-D4566AA3054E}">
      <dgm:prSet/>
      <dgm:spPr/>
      <dgm:t>
        <a:bodyPr/>
        <a:lstStyle/>
        <a:p>
          <a:endParaRPr lang="en-US" sz="1600"/>
        </a:p>
      </dgm:t>
    </dgm:pt>
    <dgm:pt modelId="{E383DBD4-0641-4251-A2C8-B5880C5A502E}">
      <dgm:prSet phldrT="[Text]" custT="1"/>
      <dgm:spPr>
        <a:solidFill>
          <a:schemeClr val="bg1">
            <a:lumMod val="85000"/>
          </a:schemeClr>
        </a:solidFill>
      </dgm:spPr>
      <dgm:t>
        <a:bodyPr/>
        <a:lstStyle/>
        <a:p>
          <a:r>
            <a:rPr lang="en-US" sz="1400" dirty="0" smtClean="0"/>
            <a:t>Software Configuration Management Process</a:t>
          </a:r>
          <a:endParaRPr lang="en-US" sz="1400" dirty="0"/>
        </a:p>
      </dgm:t>
    </dgm:pt>
    <dgm:pt modelId="{B90B62E4-6CF3-451B-9FF0-5EFFB2BDAE37}" type="parTrans" cxnId="{CF4AF272-2821-4C25-B59A-5A5B7507A1F9}">
      <dgm:prSet/>
      <dgm:spPr/>
      <dgm:t>
        <a:bodyPr/>
        <a:lstStyle/>
        <a:p>
          <a:endParaRPr lang="en-US" sz="1600"/>
        </a:p>
      </dgm:t>
    </dgm:pt>
    <dgm:pt modelId="{E7A36ECF-D329-40D7-A78F-0EF98C500ACF}" type="sibTrans" cxnId="{CF4AF272-2821-4C25-B59A-5A5B7507A1F9}">
      <dgm:prSet/>
      <dgm:spPr/>
      <dgm:t>
        <a:bodyPr/>
        <a:lstStyle/>
        <a:p>
          <a:endParaRPr lang="en-US" sz="1600"/>
        </a:p>
      </dgm:t>
    </dgm:pt>
    <dgm:pt modelId="{C0232DB9-E583-4987-8894-6D2FEF612E22}">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dgm:spPr>
      <dgm:t>
        <a:bodyPr/>
        <a:lstStyle/>
        <a:p>
          <a:r>
            <a:rPr lang="de-DE" sz="1600" dirty="0" smtClean="0">
              <a:solidFill>
                <a:schemeClr val="tx1"/>
              </a:solidFill>
            </a:rPr>
            <a:t>DO-178C 8.0</a:t>
          </a:r>
          <a:endParaRPr lang="en-US" sz="1600" dirty="0">
            <a:solidFill>
              <a:schemeClr val="tx1"/>
            </a:solidFill>
          </a:endParaRPr>
        </a:p>
      </dgm:t>
    </dgm:pt>
    <dgm:pt modelId="{C11FACD4-DC88-42F7-A6E7-855252939F5C}" type="parTrans" cxnId="{3B0980FC-6E6F-42C0-BF96-91ECB258CBFF}">
      <dgm:prSet/>
      <dgm:spPr/>
      <dgm:t>
        <a:bodyPr/>
        <a:lstStyle/>
        <a:p>
          <a:endParaRPr lang="en-US"/>
        </a:p>
      </dgm:t>
    </dgm:pt>
    <dgm:pt modelId="{05403F83-A18B-431B-AA20-88C1260B2360}" type="sibTrans" cxnId="{3B0980FC-6E6F-42C0-BF96-91ECB258CBFF}">
      <dgm:prSet/>
      <dgm:spPr/>
      <dgm:t>
        <a:bodyPr/>
        <a:lstStyle/>
        <a:p>
          <a:endParaRPr lang="en-US"/>
        </a:p>
      </dgm:t>
    </dgm:pt>
    <dgm:pt modelId="{7BAFC048-5A16-4D8D-BD1B-69D432E29579}">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9.0</a:t>
          </a:r>
          <a:endParaRPr lang="en-US" sz="1600" dirty="0"/>
        </a:p>
      </dgm:t>
    </dgm:pt>
    <dgm:pt modelId="{5BD1AC9E-7AF8-4AD8-BA33-CEB128971860}" type="parTrans" cxnId="{5EA33E14-367D-478A-BE4F-8529CB8E631B}">
      <dgm:prSet/>
      <dgm:spPr/>
      <dgm:t>
        <a:bodyPr/>
        <a:lstStyle/>
        <a:p>
          <a:endParaRPr lang="en-US"/>
        </a:p>
      </dgm:t>
    </dgm:pt>
    <dgm:pt modelId="{B6F7EEEE-5861-4272-8162-F4F1374DCE55}" type="sibTrans" cxnId="{5EA33E14-367D-478A-BE4F-8529CB8E631B}">
      <dgm:prSet/>
      <dgm:spPr/>
      <dgm:t>
        <a:bodyPr/>
        <a:lstStyle/>
        <a:p>
          <a:endParaRPr lang="en-US"/>
        </a:p>
      </dgm:t>
    </dgm:pt>
    <dgm:pt modelId="{34BAB5EB-0162-4AFD-AE7C-B41D26EA907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de-DE" sz="1600" dirty="0" smtClean="0"/>
            <a:t>DO-178C 10.0</a:t>
          </a:r>
          <a:endParaRPr lang="en-US" sz="1600" dirty="0"/>
        </a:p>
      </dgm:t>
    </dgm:pt>
    <dgm:pt modelId="{6AE02707-CA9D-48E2-8624-5793F14ADBEC}" type="parTrans" cxnId="{1FF595D2-D5CF-4085-B814-7D71D7C47E0C}">
      <dgm:prSet/>
      <dgm:spPr/>
      <dgm:t>
        <a:bodyPr/>
        <a:lstStyle/>
        <a:p>
          <a:endParaRPr lang="en-US"/>
        </a:p>
      </dgm:t>
    </dgm:pt>
    <dgm:pt modelId="{5EFFA440-CB7A-4F80-AB35-961BD51FA595}" type="sibTrans" cxnId="{1FF595D2-D5CF-4085-B814-7D71D7C47E0C}">
      <dgm:prSet/>
      <dgm:spPr/>
      <dgm:t>
        <a:bodyPr/>
        <a:lstStyle/>
        <a:p>
          <a:endParaRPr lang="en-US"/>
        </a:p>
      </dgm:t>
    </dgm:pt>
    <dgm:pt modelId="{F5C099B9-EA02-43EF-937E-D031FE7C584C}">
      <dgm:prSet phldrT="[Text]" custT="1">
        <dgm:style>
          <a:lnRef idx="1">
            <a:schemeClr val="accent4"/>
          </a:lnRef>
          <a:fillRef idx="2">
            <a:schemeClr val="accent4"/>
          </a:fillRef>
          <a:effectRef idx="1">
            <a:schemeClr val="accent4"/>
          </a:effectRef>
          <a:fontRef idx="minor">
            <a:schemeClr val="dk1"/>
          </a:fontRef>
        </dgm:style>
      </dgm:prSet>
      <dgm:spPr>
        <a:solidFill>
          <a:srgbClr val="FF9900"/>
        </a:solidFill>
        <a:ln>
          <a:noFill/>
        </a:ln>
      </dgm:spPr>
      <dgm:t>
        <a:bodyPr/>
        <a:lstStyle/>
        <a:p>
          <a:r>
            <a:rPr lang="en-US" sz="1400" dirty="0" smtClean="0">
              <a:solidFill>
                <a:schemeClr val="tx1"/>
              </a:solidFill>
            </a:rPr>
            <a:t>Software Quality Assurance Process</a:t>
          </a:r>
          <a:endParaRPr lang="en-US" sz="1400" dirty="0">
            <a:solidFill>
              <a:schemeClr val="tx1"/>
            </a:solidFill>
          </a:endParaRPr>
        </a:p>
      </dgm:t>
    </dgm:pt>
    <dgm:pt modelId="{26ED21D7-6EEA-4B3D-9929-4FE8A979ABC6}" type="parTrans" cxnId="{DC9EC66B-13B3-4F59-82E6-AD5520498F4B}">
      <dgm:prSet/>
      <dgm:spPr/>
      <dgm:t>
        <a:bodyPr/>
        <a:lstStyle/>
        <a:p>
          <a:endParaRPr lang="en-US"/>
        </a:p>
      </dgm:t>
    </dgm:pt>
    <dgm:pt modelId="{C0E77485-2FDA-483E-896D-9EBF1841213A}" type="sibTrans" cxnId="{DC9EC66B-13B3-4F59-82E6-AD5520498F4B}">
      <dgm:prSet/>
      <dgm:spPr/>
      <dgm:t>
        <a:bodyPr/>
        <a:lstStyle/>
        <a:p>
          <a:endParaRPr lang="en-US"/>
        </a:p>
      </dgm:t>
    </dgm:pt>
    <dgm:pt modelId="{411222A6-5E51-4228-8544-C79997122AB9}">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Certification Liaison Process</a:t>
          </a:r>
          <a:endParaRPr lang="en-US" sz="1400" dirty="0"/>
        </a:p>
      </dgm:t>
    </dgm:pt>
    <dgm:pt modelId="{379F6D3C-4EB6-4250-9F80-6B7D411D555A}" type="parTrans" cxnId="{4C871715-8BF5-4A30-B992-7FC045C5E1A4}">
      <dgm:prSet/>
      <dgm:spPr/>
      <dgm:t>
        <a:bodyPr/>
        <a:lstStyle/>
        <a:p>
          <a:endParaRPr lang="en-US"/>
        </a:p>
      </dgm:t>
    </dgm:pt>
    <dgm:pt modelId="{E261F931-B078-4592-AB79-D62B3394DCFA}" type="sibTrans" cxnId="{4C871715-8BF5-4A30-B992-7FC045C5E1A4}">
      <dgm:prSet/>
      <dgm:spPr/>
      <dgm:t>
        <a:bodyPr/>
        <a:lstStyle/>
        <a:p>
          <a:endParaRPr lang="en-US"/>
        </a:p>
      </dgm:t>
    </dgm:pt>
    <dgm:pt modelId="{A68C035E-FE96-48C7-9DFE-E91B5F003461}">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Overview of Certification Process</a:t>
          </a:r>
          <a:endParaRPr lang="en-US" sz="1400" dirty="0"/>
        </a:p>
      </dgm:t>
    </dgm:pt>
    <dgm:pt modelId="{C343D91B-DF12-4DD9-B46B-E62665CD7127}" type="parTrans" cxnId="{724BA0E2-3B6F-42AF-9950-00C2A37A52F2}">
      <dgm:prSet/>
      <dgm:spPr/>
      <dgm:t>
        <a:bodyPr/>
        <a:lstStyle/>
        <a:p>
          <a:endParaRPr lang="en-US"/>
        </a:p>
      </dgm:t>
    </dgm:pt>
    <dgm:pt modelId="{5EA13325-1061-4CEC-ABA1-DEA9385B3889}" type="sibTrans" cxnId="{724BA0E2-3B6F-42AF-9950-00C2A37A52F2}">
      <dgm:prSet/>
      <dgm:spPr/>
      <dgm:t>
        <a:bodyPr/>
        <a:lstStyle/>
        <a:p>
          <a:endParaRPr lang="en-US"/>
        </a:p>
      </dgm:t>
    </dgm:pt>
    <dgm:pt modelId="{19840A33-1851-4BA2-89EE-C3A1EDA3D82D}">
      <dgm:prSet phldrT="[Text]" custT="1">
        <dgm:style>
          <a:lnRef idx="0">
            <a:schemeClr val="accent5"/>
          </a:lnRef>
          <a:fillRef idx="3">
            <a:schemeClr val="accent5"/>
          </a:fillRef>
          <a:effectRef idx="3">
            <a:schemeClr val="accent5"/>
          </a:effectRef>
          <a:fontRef idx="minor">
            <a:schemeClr val="lt1"/>
          </a:fontRef>
        </dgm:style>
      </dgm:prSet>
      <dgm:spPr>
        <a:solidFill>
          <a:schemeClr val="bg1">
            <a:lumMod val="85000"/>
          </a:schemeClr>
        </a:solidFill>
        <a:ln>
          <a:solidFill>
            <a:schemeClr val="tx1"/>
          </a:solidFill>
        </a:ln>
      </dgm:spPr>
      <dgm:t>
        <a:bodyPr/>
        <a:lstStyle/>
        <a:p>
          <a:r>
            <a:rPr lang="de-DE" sz="1600" dirty="0" smtClean="0">
              <a:solidFill>
                <a:schemeClr val="tx1"/>
              </a:solidFill>
            </a:rPr>
            <a:t>DO-178C 3.0</a:t>
          </a:r>
          <a:endParaRPr lang="en-US" sz="1600" dirty="0">
            <a:solidFill>
              <a:schemeClr val="tx1"/>
            </a:solidFill>
          </a:endParaRPr>
        </a:p>
      </dgm:t>
    </dgm:pt>
    <dgm:pt modelId="{5F3235B4-E971-4836-BEA0-2C000A2A7F7C}" type="sibTrans" cxnId="{216056E9-BCFC-4CA3-9816-870B19108AD3}">
      <dgm:prSet/>
      <dgm:spPr/>
      <dgm:t>
        <a:bodyPr/>
        <a:lstStyle/>
        <a:p>
          <a:endParaRPr lang="en-US" sz="1600"/>
        </a:p>
      </dgm:t>
    </dgm:pt>
    <dgm:pt modelId="{6BE74B0F-1B84-489C-BD5F-CF1D5E83631B}" type="parTrans" cxnId="{216056E9-BCFC-4CA3-9816-870B19108AD3}">
      <dgm:prSet/>
      <dgm:spPr/>
      <dgm:t>
        <a:bodyPr/>
        <a:lstStyle/>
        <a:p>
          <a:endParaRPr lang="en-US" sz="1600"/>
        </a:p>
      </dgm:t>
    </dgm:pt>
    <dgm:pt modelId="{58A15BD3-090F-4D4F-AD98-3670DD95CC45}">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DO-178C 11.0</a:t>
          </a:r>
          <a:endParaRPr lang="en-US" sz="1400" dirty="0"/>
        </a:p>
      </dgm:t>
    </dgm:pt>
    <dgm:pt modelId="{F015AA65-30C0-48EA-A827-2C4DD0E8C747}" type="parTrans" cxnId="{E781759A-C10D-4AE0-9294-70312595146D}">
      <dgm:prSet/>
      <dgm:spPr/>
      <dgm:t>
        <a:bodyPr/>
        <a:lstStyle/>
        <a:p>
          <a:endParaRPr lang="en-GB"/>
        </a:p>
      </dgm:t>
    </dgm:pt>
    <dgm:pt modelId="{C0FC066A-E712-43FF-A056-9C3562D2039A}" type="sibTrans" cxnId="{E781759A-C10D-4AE0-9294-70312595146D}">
      <dgm:prSet/>
      <dgm:spPr/>
      <dgm:t>
        <a:bodyPr/>
        <a:lstStyle/>
        <a:p>
          <a:endParaRPr lang="en-GB"/>
        </a:p>
      </dgm:t>
    </dgm:pt>
    <dgm:pt modelId="{ED3A1555-0529-4FC7-A488-CE1542DB5D9B}">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Software Life Cycle Data</a:t>
          </a:r>
          <a:endParaRPr lang="en-US" sz="1400" dirty="0"/>
        </a:p>
      </dgm:t>
    </dgm:pt>
    <dgm:pt modelId="{404ECBB5-CD28-4E31-8072-FEA2419C6495}" type="parTrans" cxnId="{50205E10-4490-4D33-8B36-1CB25F9683A1}">
      <dgm:prSet/>
      <dgm:spPr/>
      <dgm:t>
        <a:bodyPr/>
        <a:lstStyle/>
        <a:p>
          <a:endParaRPr lang="en-GB"/>
        </a:p>
      </dgm:t>
    </dgm:pt>
    <dgm:pt modelId="{A7E5AF7C-19F5-4F4A-AC1D-FA30A534BB31}" type="sibTrans" cxnId="{50205E10-4490-4D33-8B36-1CB25F9683A1}">
      <dgm:prSet/>
      <dgm:spPr/>
      <dgm:t>
        <a:bodyPr/>
        <a:lstStyle/>
        <a:p>
          <a:endParaRPr lang="en-GB"/>
        </a:p>
      </dgm:t>
    </dgm:pt>
    <dgm:pt modelId="{E3ECD2D3-0E72-4E14-A09B-65CFAA7CF492}">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DO-178C 12.0</a:t>
          </a:r>
          <a:endParaRPr lang="en-US" sz="1400" dirty="0"/>
        </a:p>
      </dgm:t>
    </dgm:pt>
    <dgm:pt modelId="{912049A8-3E15-4322-94EC-F80AC92FE3AC}" type="parTrans" cxnId="{94534CCB-F86E-4955-9DE1-253987F6C372}">
      <dgm:prSet/>
      <dgm:spPr/>
      <dgm:t>
        <a:bodyPr/>
        <a:lstStyle/>
        <a:p>
          <a:endParaRPr lang="en-GB"/>
        </a:p>
      </dgm:t>
    </dgm:pt>
    <dgm:pt modelId="{422EDE9E-D493-41E8-8D9C-34893C40BFEE}" type="sibTrans" cxnId="{94534CCB-F86E-4955-9DE1-253987F6C372}">
      <dgm:prSet/>
      <dgm:spPr/>
      <dgm:t>
        <a:bodyPr/>
        <a:lstStyle/>
        <a:p>
          <a:endParaRPr lang="en-GB"/>
        </a:p>
      </dgm:t>
    </dgm:pt>
    <dgm:pt modelId="{7B5BE7C7-04B9-4D05-A0EE-FFAABE2D2822}">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85000"/>
          </a:schemeClr>
        </a:solidFill>
        <a:ln>
          <a:noFill/>
        </a:ln>
      </dgm:spPr>
      <dgm:t>
        <a:bodyPr/>
        <a:lstStyle/>
        <a:p>
          <a:r>
            <a:rPr lang="en-US" sz="1400" dirty="0" smtClean="0"/>
            <a:t>Additional Considerations</a:t>
          </a:r>
          <a:endParaRPr lang="en-US" sz="1400" dirty="0"/>
        </a:p>
      </dgm:t>
    </dgm:pt>
    <dgm:pt modelId="{8BC2045E-1832-4320-8AEA-5B689816BA37}" type="parTrans" cxnId="{07C691D3-EF4B-4187-BFA5-9FE7141450A6}">
      <dgm:prSet/>
      <dgm:spPr/>
      <dgm:t>
        <a:bodyPr/>
        <a:lstStyle/>
        <a:p>
          <a:endParaRPr lang="en-GB"/>
        </a:p>
      </dgm:t>
    </dgm:pt>
    <dgm:pt modelId="{D49E7E93-BDB2-487A-BBAB-5BF1B9A19141}" type="sibTrans" cxnId="{07C691D3-EF4B-4187-BFA5-9FE7141450A6}">
      <dgm:prSet/>
      <dgm:spPr/>
      <dgm:t>
        <a:bodyPr/>
        <a:lstStyle/>
        <a:p>
          <a:endParaRPr lang="en-GB"/>
        </a:p>
      </dgm:t>
    </dgm:pt>
    <dgm:pt modelId="{8EA17EB3-4ADA-4959-A7B3-81190C3C05AF}" type="pres">
      <dgm:prSet presAssocID="{7268CED1-8292-4253-8DF8-7CC10F4927C0}" presName="Name0" presStyleCnt="0">
        <dgm:presLayoutVars>
          <dgm:dir/>
          <dgm:animLvl val="lvl"/>
          <dgm:resizeHandles val="exact"/>
        </dgm:presLayoutVars>
      </dgm:prSet>
      <dgm:spPr/>
      <dgm:t>
        <a:bodyPr/>
        <a:lstStyle/>
        <a:p>
          <a:endParaRPr lang="en-US"/>
        </a:p>
      </dgm:t>
    </dgm:pt>
    <dgm:pt modelId="{51456100-A12F-4A51-B08C-61D6C6896DAB}" type="pres">
      <dgm:prSet presAssocID="{CEEF6B82-D276-4053-A96A-E710F2982C03}" presName="linNode" presStyleCnt="0"/>
      <dgm:spPr/>
      <dgm:t>
        <a:bodyPr/>
        <a:lstStyle/>
        <a:p>
          <a:endParaRPr lang="en-US"/>
        </a:p>
      </dgm:t>
    </dgm:pt>
    <dgm:pt modelId="{A5D939B6-2B31-44A9-9135-6CAD27D95ED0}" type="pres">
      <dgm:prSet presAssocID="{CEEF6B82-D276-4053-A96A-E710F2982C03}" presName="parentText" presStyleLbl="node1" presStyleIdx="0" presStyleCnt="12" custScaleX="67787" custLinFactNeighborX="-2278" custLinFactNeighborY="-2871">
        <dgm:presLayoutVars>
          <dgm:chMax val="1"/>
          <dgm:bulletEnabled val="1"/>
        </dgm:presLayoutVars>
      </dgm:prSet>
      <dgm:spPr/>
      <dgm:t>
        <a:bodyPr/>
        <a:lstStyle/>
        <a:p>
          <a:endParaRPr lang="en-US"/>
        </a:p>
      </dgm:t>
    </dgm:pt>
    <dgm:pt modelId="{40C03C4A-9318-438A-B2B9-04FA1E345B3A}" type="pres">
      <dgm:prSet presAssocID="{CEEF6B82-D276-4053-A96A-E710F2982C03}" presName="descendantText" presStyleLbl="alignAccFollowNode1" presStyleIdx="0" presStyleCnt="12" custScaleX="109513" custScaleY="94003">
        <dgm:presLayoutVars>
          <dgm:bulletEnabled val="1"/>
        </dgm:presLayoutVars>
      </dgm:prSet>
      <dgm:spPr/>
      <dgm:t>
        <a:bodyPr/>
        <a:lstStyle/>
        <a:p>
          <a:endParaRPr lang="en-US"/>
        </a:p>
      </dgm:t>
    </dgm:pt>
    <dgm:pt modelId="{9A698095-51CE-4AED-B929-27D2EC989F03}" type="pres">
      <dgm:prSet presAssocID="{3ABF82E0-0E85-4CF4-9B5C-B9F1B54EB381}" presName="sp" presStyleCnt="0"/>
      <dgm:spPr/>
      <dgm:t>
        <a:bodyPr/>
        <a:lstStyle/>
        <a:p>
          <a:endParaRPr lang="en-US"/>
        </a:p>
      </dgm:t>
    </dgm:pt>
    <dgm:pt modelId="{94342FD3-B86C-4622-8381-6D3F227695EF}" type="pres">
      <dgm:prSet presAssocID="{F43E0F4B-EA76-421D-BE03-4E7BA49E273A}" presName="linNode" presStyleCnt="0"/>
      <dgm:spPr/>
      <dgm:t>
        <a:bodyPr/>
        <a:lstStyle/>
        <a:p>
          <a:endParaRPr lang="en-US"/>
        </a:p>
      </dgm:t>
    </dgm:pt>
    <dgm:pt modelId="{CB920349-EDEE-4794-AE0D-AA9155B1C567}" type="pres">
      <dgm:prSet presAssocID="{F43E0F4B-EA76-421D-BE03-4E7BA49E273A}" presName="parentText" presStyleLbl="node1" presStyleIdx="1" presStyleCnt="12" custScaleX="67787" custLinFactNeighborX="-2278" custLinFactNeighborY="2877">
        <dgm:presLayoutVars>
          <dgm:chMax val="1"/>
          <dgm:bulletEnabled val="1"/>
        </dgm:presLayoutVars>
      </dgm:prSet>
      <dgm:spPr/>
      <dgm:t>
        <a:bodyPr/>
        <a:lstStyle/>
        <a:p>
          <a:endParaRPr lang="en-US"/>
        </a:p>
      </dgm:t>
    </dgm:pt>
    <dgm:pt modelId="{43C5C577-B531-41C1-81E2-902B99DBEF95}" type="pres">
      <dgm:prSet presAssocID="{F43E0F4B-EA76-421D-BE03-4E7BA49E273A}" presName="descendantText" presStyleLbl="alignAccFollowNode1" presStyleIdx="1" presStyleCnt="12" custScaleX="97189" custScaleY="94003">
        <dgm:presLayoutVars>
          <dgm:bulletEnabled val="1"/>
        </dgm:presLayoutVars>
      </dgm:prSet>
      <dgm:spPr/>
      <dgm:t>
        <a:bodyPr/>
        <a:lstStyle/>
        <a:p>
          <a:endParaRPr lang="en-US"/>
        </a:p>
      </dgm:t>
    </dgm:pt>
    <dgm:pt modelId="{BD8EE5FD-917C-4C4D-A2DC-D73C40ED31D3}" type="pres">
      <dgm:prSet presAssocID="{101E604E-5F32-4037-B4CD-EE6CD54CD8CC}" presName="sp" presStyleCnt="0"/>
      <dgm:spPr/>
      <dgm:t>
        <a:bodyPr/>
        <a:lstStyle/>
        <a:p>
          <a:endParaRPr lang="en-US"/>
        </a:p>
      </dgm:t>
    </dgm:pt>
    <dgm:pt modelId="{F60401BA-8E8F-4EC4-81A0-6C713D996F0E}" type="pres">
      <dgm:prSet presAssocID="{19840A33-1851-4BA2-89EE-C3A1EDA3D82D}" presName="linNode" presStyleCnt="0"/>
      <dgm:spPr/>
      <dgm:t>
        <a:bodyPr/>
        <a:lstStyle/>
        <a:p>
          <a:endParaRPr lang="en-US"/>
        </a:p>
      </dgm:t>
    </dgm:pt>
    <dgm:pt modelId="{9CF11B59-F785-4BB7-B8FA-BEE592F03A4E}" type="pres">
      <dgm:prSet presAssocID="{19840A33-1851-4BA2-89EE-C3A1EDA3D82D}" presName="parentText" presStyleLbl="node1" presStyleIdx="2" presStyleCnt="12" custScaleX="67787" custLinFactNeighborX="-2278" custLinFactNeighborY="2877">
        <dgm:presLayoutVars>
          <dgm:chMax val="1"/>
          <dgm:bulletEnabled val="1"/>
        </dgm:presLayoutVars>
      </dgm:prSet>
      <dgm:spPr/>
      <dgm:t>
        <a:bodyPr/>
        <a:lstStyle/>
        <a:p>
          <a:endParaRPr lang="en-US"/>
        </a:p>
      </dgm:t>
    </dgm:pt>
    <dgm:pt modelId="{24E10560-2109-4382-B6DB-63B3E75C56E3}" type="pres">
      <dgm:prSet presAssocID="{19840A33-1851-4BA2-89EE-C3A1EDA3D82D}" presName="descendantText" presStyleLbl="alignAccFollowNode1" presStyleIdx="2" presStyleCnt="12" custScaleX="74635">
        <dgm:presLayoutVars>
          <dgm:bulletEnabled val="1"/>
        </dgm:presLayoutVars>
      </dgm:prSet>
      <dgm:spPr/>
      <dgm:t>
        <a:bodyPr/>
        <a:lstStyle/>
        <a:p>
          <a:endParaRPr lang="en-US"/>
        </a:p>
      </dgm:t>
    </dgm:pt>
    <dgm:pt modelId="{7D84DCD7-DD48-4FCD-A40B-9481392C712B}" type="pres">
      <dgm:prSet presAssocID="{5F3235B4-E971-4836-BEA0-2C000A2A7F7C}" presName="sp" presStyleCnt="0"/>
      <dgm:spPr/>
      <dgm:t>
        <a:bodyPr/>
        <a:lstStyle/>
        <a:p>
          <a:endParaRPr lang="en-US"/>
        </a:p>
      </dgm:t>
    </dgm:pt>
    <dgm:pt modelId="{F2E3A01A-5C03-451E-B019-54E8DD4C2EB9}" type="pres">
      <dgm:prSet presAssocID="{1E9E4F20-6373-473C-AC3D-21E90B819B96}" presName="linNode" presStyleCnt="0"/>
      <dgm:spPr/>
      <dgm:t>
        <a:bodyPr/>
        <a:lstStyle/>
        <a:p>
          <a:endParaRPr lang="en-US"/>
        </a:p>
      </dgm:t>
    </dgm:pt>
    <dgm:pt modelId="{20299ACD-31A4-4B56-96F6-EF9AEA965D2F}" type="pres">
      <dgm:prSet presAssocID="{1E9E4F20-6373-473C-AC3D-21E90B819B96}" presName="parentText" presStyleLbl="node1" presStyleIdx="3" presStyleCnt="12" custScaleX="67787" custLinFactNeighborX="-2278" custLinFactNeighborY="2877">
        <dgm:presLayoutVars>
          <dgm:chMax val="1"/>
          <dgm:bulletEnabled val="1"/>
        </dgm:presLayoutVars>
      </dgm:prSet>
      <dgm:spPr/>
      <dgm:t>
        <a:bodyPr/>
        <a:lstStyle/>
        <a:p>
          <a:endParaRPr lang="en-US"/>
        </a:p>
      </dgm:t>
    </dgm:pt>
    <dgm:pt modelId="{57DC45CA-7A39-45A4-8BBA-D2CF33A3DDDA}" type="pres">
      <dgm:prSet presAssocID="{1E9E4F20-6373-473C-AC3D-21E90B819B96}" presName="descendantText" presStyleLbl="alignAccFollowNode1" presStyleIdx="3" presStyleCnt="12" custScaleX="74635">
        <dgm:presLayoutVars>
          <dgm:bulletEnabled val="1"/>
        </dgm:presLayoutVars>
      </dgm:prSet>
      <dgm:spPr/>
      <dgm:t>
        <a:bodyPr/>
        <a:lstStyle/>
        <a:p>
          <a:endParaRPr lang="en-US"/>
        </a:p>
      </dgm:t>
    </dgm:pt>
    <dgm:pt modelId="{04955CE7-0DF3-44FE-93D8-50F4FA82502D}" type="pres">
      <dgm:prSet presAssocID="{9EFD5FD0-6FCD-4AE8-A609-98291057A0D7}" presName="sp" presStyleCnt="0"/>
      <dgm:spPr/>
      <dgm:t>
        <a:bodyPr/>
        <a:lstStyle/>
        <a:p>
          <a:endParaRPr lang="en-US"/>
        </a:p>
      </dgm:t>
    </dgm:pt>
    <dgm:pt modelId="{14AACE65-2DFD-4FF5-8C9D-9AE7ACB17E05}" type="pres">
      <dgm:prSet presAssocID="{4479DB3F-BE49-419F-9FB0-432270C1AE54}" presName="linNode" presStyleCnt="0"/>
      <dgm:spPr/>
      <dgm:t>
        <a:bodyPr/>
        <a:lstStyle/>
        <a:p>
          <a:endParaRPr lang="en-US"/>
        </a:p>
      </dgm:t>
    </dgm:pt>
    <dgm:pt modelId="{B87393C5-8FD0-4037-BE88-287051B7A80C}" type="pres">
      <dgm:prSet presAssocID="{4479DB3F-BE49-419F-9FB0-432270C1AE54}" presName="parentText" presStyleLbl="node1" presStyleIdx="4" presStyleCnt="12" custScaleX="67787" custLinFactNeighborX="-2278" custLinFactNeighborY="2877">
        <dgm:presLayoutVars>
          <dgm:chMax val="1"/>
          <dgm:bulletEnabled val="1"/>
        </dgm:presLayoutVars>
      </dgm:prSet>
      <dgm:spPr/>
      <dgm:t>
        <a:bodyPr/>
        <a:lstStyle/>
        <a:p>
          <a:endParaRPr lang="en-US"/>
        </a:p>
      </dgm:t>
    </dgm:pt>
    <dgm:pt modelId="{5EB7398C-6C8E-4D42-949A-F7FB87A26EAC}" type="pres">
      <dgm:prSet presAssocID="{4479DB3F-BE49-419F-9FB0-432270C1AE54}" presName="descendantText" presStyleLbl="alignAccFollowNode1" presStyleIdx="4" presStyleCnt="12" custScaleX="74635">
        <dgm:presLayoutVars>
          <dgm:bulletEnabled val="1"/>
        </dgm:presLayoutVars>
      </dgm:prSet>
      <dgm:spPr/>
      <dgm:t>
        <a:bodyPr/>
        <a:lstStyle/>
        <a:p>
          <a:endParaRPr lang="en-US"/>
        </a:p>
      </dgm:t>
    </dgm:pt>
    <dgm:pt modelId="{AA489506-FEDA-45A7-A68F-E4C994C466BF}" type="pres">
      <dgm:prSet presAssocID="{DCFD6542-4238-4E25-BAFC-CEE43D0F5848}" presName="sp" presStyleCnt="0"/>
      <dgm:spPr/>
      <dgm:t>
        <a:bodyPr/>
        <a:lstStyle/>
        <a:p>
          <a:endParaRPr lang="en-US"/>
        </a:p>
      </dgm:t>
    </dgm:pt>
    <dgm:pt modelId="{4C9FEDC9-71B9-42E1-B10A-B2FC07BC1C56}" type="pres">
      <dgm:prSet presAssocID="{48474984-C8EA-4592-9C1C-93DAAFD54F80}" presName="linNode" presStyleCnt="0"/>
      <dgm:spPr/>
      <dgm:t>
        <a:bodyPr/>
        <a:lstStyle/>
        <a:p>
          <a:endParaRPr lang="en-US"/>
        </a:p>
      </dgm:t>
    </dgm:pt>
    <dgm:pt modelId="{840E16A3-05E6-4233-8E65-6C9A840F0B5F}" type="pres">
      <dgm:prSet presAssocID="{48474984-C8EA-4592-9C1C-93DAAFD54F80}" presName="parentText" presStyleLbl="node1" presStyleIdx="5" presStyleCnt="12" custScaleX="67787" custLinFactNeighborX="-2278" custLinFactNeighborY="2877">
        <dgm:presLayoutVars>
          <dgm:chMax val="1"/>
          <dgm:bulletEnabled val="1"/>
        </dgm:presLayoutVars>
      </dgm:prSet>
      <dgm:spPr/>
      <dgm:t>
        <a:bodyPr/>
        <a:lstStyle/>
        <a:p>
          <a:endParaRPr lang="en-US"/>
        </a:p>
      </dgm:t>
    </dgm:pt>
    <dgm:pt modelId="{B4236758-DBAE-45F6-976B-36F6DD3CDEE5}" type="pres">
      <dgm:prSet presAssocID="{48474984-C8EA-4592-9C1C-93DAAFD54F80}" presName="descendantText" presStyleLbl="alignAccFollowNode1" presStyleIdx="5" presStyleCnt="12" custScaleX="74635">
        <dgm:presLayoutVars>
          <dgm:bulletEnabled val="1"/>
        </dgm:presLayoutVars>
      </dgm:prSet>
      <dgm:spPr/>
      <dgm:t>
        <a:bodyPr/>
        <a:lstStyle/>
        <a:p>
          <a:endParaRPr lang="en-US"/>
        </a:p>
      </dgm:t>
    </dgm:pt>
    <dgm:pt modelId="{CDD38D02-CD36-4D07-B422-DD7863286004}" type="pres">
      <dgm:prSet presAssocID="{732FABC4-ABBF-4B1E-9C5C-61128585E95C}" presName="sp" presStyleCnt="0"/>
      <dgm:spPr/>
      <dgm:t>
        <a:bodyPr/>
        <a:lstStyle/>
        <a:p>
          <a:endParaRPr lang="en-US"/>
        </a:p>
      </dgm:t>
    </dgm:pt>
    <dgm:pt modelId="{FBB334CB-0C25-43F9-AB27-50EE4964B89C}" type="pres">
      <dgm:prSet presAssocID="{81C0409D-F62B-43F5-9507-FC9ED774AD42}" presName="linNode" presStyleCnt="0"/>
      <dgm:spPr/>
      <dgm:t>
        <a:bodyPr/>
        <a:lstStyle/>
        <a:p>
          <a:endParaRPr lang="en-US"/>
        </a:p>
      </dgm:t>
    </dgm:pt>
    <dgm:pt modelId="{5648E8B3-3EFE-4D8C-A589-8E978809883A}" type="pres">
      <dgm:prSet presAssocID="{81C0409D-F62B-43F5-9507-FC9ED774AD42}" presName="parentText" presStyleLbl="node1" presStyleIdx="6" presStyleCnt="12" custScaleX="67787" custLinFactNeighborX="-2443" custLinFactNeighborY="62">
        <dgm:presLayoutVars>
          <dgm:chMax val="1"/>
          <dgm:bulletEnabled val="1"/>
        </dgm:presLayoutVars>
      </dgm:prSet>
      <dgm:spPr/>
      <dgm:t>
        <a:bodyPr/>
        <a:lstStyle/>
        <a:p>
          <a:endParaRPr lang="en-US"/>
        </a:p>
      </dgm:t>
    </dgm:pt>
    <dgm:pt modelId="{23D7D7A4-7F4D-412F-9C75-F226C1DB32CE}" type="pres">
      <dgm:prSet presAssocID="{81C0409D-F62B-43F5-9507-FC9ED774AD42}" presName="descendantText" presStyleLbl="alignAccFollowNode1" presStyleIdx="6" presStyleCnt="12" custScaleX="74635">
        <dgm:presLayoutVars>
          <dgm:bulletEnabled val="1"/>
        </dgm:presLayoutVars>
      </dgm:prSet>
      <dgm:spPr/>
      <dgm:t>
        <a:bodyPr/>
        <a:lstStyle/>
        <a:p>
          <a:endParaRPr lang="en-US"/>
        </a:p>
      </dgm:t>
    </dgm:pt>
    <dgm:pt modelId="{01E0D9EB-645A-4127-816B-A7D2378C46F7}" type="pres">
      <dgm:prSet presAssocID="{6B2144EE-B5A5-4E43-963B-95FD3113E9B0}" presName="sp" presStyleCnt="0"/>
      <dgm:spPr/>
      <dgm:t>
        <a:bodyPr/>
        <a:lstStyle/>
        <a:p>
          <a:endParaRPr lang="en-US"/>
        </a:p>
      </dgm:t>
    </dgm:pt>
    <dgm:pt modelId="{A940A544-D2D9-498D-AB94-6984A7C4777E}" type="pres">
      <dgm:prSet presAssocID="{C0232DB9-E583-4987-8894-6D2FEF612E22}" presName="linNode" presStyleCnt="0"/>
      <dgm:spPr/>
      <dgm:t>
        <a:bodyPr/>
        <a:lstStyle/>
        <a:p>
          <a:endParaRPr lang="en-US"/>
        </a:p>
      </dgm:t>
    </dgm:pt>
    <dgm:pt modelId="{E40B142B-9811-40C7-9FC6-6F4FD9186B31}" type="pres">
      <dgm:prSet presAssocID="{C0232DB9-E583-4987-8894-6D2FEF612E22}" presName="parentText" presStyleLbl="node1" presStyleIdx="7" presStyleCnt="12" custScaleX="67787" custLinFactNeighborX="-2278" custLinFactNeighborY="1376">
        <dgm:presLayoutVars>
          <dgm:chMax val="1"/>
          <dgm:bulletEnabled val="1"/>
        </dgm:presLayoutVars>
      </dgm:prSet>
      <dgm:spPr/>
      <dgm:t>
        <a:bodyPr/>
        <a:lstStyle/>
        <a:p>
          <a:endParaRPr lang="en-US"/>
        </a:p>
      </dgm:t>
    </dgm:pt>
    <dgm:pt modelId="{420D60B6-5DDD-4E12-97A3-1231ADE68059}" type="pres">
      <dgm:prSet presAssocID="{C0232DB9-E583-4987-8894-6D2FEF612E22}" presName="descendantText" presStyleLbl="alignAccFollowNode1" presStyleIdx="7" presStyleCnt="12" custScaleX="75510">
        <dgm:presLayoutVars>
          <dgm:bulletEnabled val="1"/>
        </dgm:presLayoutVars>
      </dgm:prSet>
      <dgm:spPr/>
      <dgm:t>
        <a:bodyPr/>
        <a:lstStyle/>
        <a:p>
          <a:endParaRPr lang="en-US"/>
        </a:p>
      </dgm:t>
    </dgm:pt>
    <dgm:pt modelId="{3268C25E-C6A5-4FA6-9858-B5030E4E6F2E}" type="pres">
      <dgm:prSet presAssocID="{05403F83-A18B-431B-AA20-88C1260B2360}" presName="sp" presStyleCnt="0"/>
      <dgm:spPr/>
      <dgm:t>
        <a:bodyPr/>
        <a:lstStyle/>
        <a:p>
          <a:endParaRPr lang="en-US"/>
        </a:p>
      </dgm:t>
    </dgm:pt>
    <dgm:pt modelId="{90C86076-0E09-4C80-830D-017F7996F092}" type="pres">
      <dgm:prSet presAssocID="{7BAFC048-5A16-4D8D-BD1B-69D432E29579}" presName="linNode" presStyleCnt="0"/>
      <dgm:spPr/>
      <dgm:t>
        <a:bodyPr/>
        <a:lstStyle/>
        <a:p>
          <a:endParaRPr lang="en-US"/>
        </a:p>
      </dgm:t>
    </dgm:pt>
    <dgm:pt modelId="{11A12A7E-FE5D-4AAC-A1D2-0D09F11AB2B3}" type="pres">
      <dgm:prSet presAssocID="{7BAFC048-5A16-4D8D-BD1B-69D432E29579}" presName="parentText" presStyleLbl="node1" presStyleIdx="8" presStyleCnt="12" custScaleX="67787" custLinFactNeighborX="-2278" custLinFactNeighborY="1376">
        <dgm:presLayoutVars>
          <dgm:chMax val="1"/>
          <dgm:bulletEnabled val="1"/>
        </dgm:presLayoutVars>
      </dgm:prSet>
      <dgm:spPr/>
      <dgm:t>
        <a:bodyPr/>
        <a:lstStyle/>
        <a:p>
          <a:endParaRPr lang="en-US"/>
        </a:p>
      </dgm:t>
    </dgm:pt>
    <dgm:pt modelId="{57287531-A96C-46D2-B39C-3487C3058614}" type="pres">
      <dgm:prSet presAssocID="{7BAFC048-5A16-4D8D-BD1B-69D432E29579}" presName="descendantText" presStyleLbl="alignAccFollowNode1" presStyleIdx="8" presStyleCnt="12" custScaleX="75510">
        <dgm:presLayoutVars>
          <dgm:bulletEnabled val="1"/>
        </dgm:presLayoutVars>
      </dgm:prSet>
      <dgm:spPr/>
      <dgm:t>
        <a:bodyPr/>
        <a:lstStyle/>
        <a:p>
          <a:endParaRPr lang="en-US"/>
        </a:p>
      </dgm:t>
    </dgm:pt>
    <dgm:pt modelId="{39C00CF8-5977-47D5-9D14-E21EF20D933F}" type="pres">
      <dgm:prSet presAssocID="{B6F7EEEE-5861-4272-8162-F4F1374DCE55}" presName="sp" presStyleCnt="0"/>
      <dgm:spPr/>
      <dgm:t>
        <a:bodyPr/>
        <a:lstStyle/>
        <a:p>
          <a:endParaRPr lang="en-US"/>
        </a:p>
      </dgm:t>
    </dgm:pt>
    <dgm:pt modelId="{AE83FE0C-EB74-4E80-A327-A3ADD8263C37}" type="pres">
      <dgm:prSet presAssocID="{34BAB5EB-0162-4AFD-AE7C-B41D26EA9072}" presName="linNode" presStyleCnt="0"/>
      <dgm:spPr/>
      <dgm:t>
        <a:bodyPr/>
        <a:lstStyle/>
        <a:p>
          <a:endParaRPr lang="en-US"/>
        </a:p>
      </dgm:t>
    </dgm:pt>
    <dgm:pt modelId="{A0E85660-D8F4-4B9B-BCB5-992F80D6A878}" type="pres">
      <dgm:prSet presAssocID="{34BAB5EB-0162-4AFD-AE7C-B41D26EA9072}" presName="parentText" presStyleLbl="node1" presStyleIdx="9" presStyleCnt="12" custScaleX="67787" custLinFactNeighborX="-2278" custLinFactNeighborY="1376">
        <dgm:presLayoutVars>
          <dgm:chMax val="1"/>
          <dgm:bulletEnabled val="1"/>
        </dgm:presLayoutVars>
      </dgm:prSet>
      <dgm:spPr/>
      <dgm:t>
        <a:bodyPr/>
        <a:lstStyle/>
        <a:p>
          <a:endParaRPr lang="en-US"/>
        </a:p>
      </dgm:t>
    </dgm:pt>
    <dgm:pt modelId="{2828336A-31AD-4429-82C6-0834E7981501}" type="pres">
      <dgm:prSet presAssocID="{34BAB5EB-0162-4AFD-AE7C-B41D26EA9072}" presName="descendantText" presStyleLbl="alignAccFollowNode1" presStyleIdx="9" presStyleCnt="12" custScaleX="75510">
        <dgm:presLayoutVars>
          <dgm:bulletEnabled val="1"/>
        </dgm:presLayoutVars>
      </dgm:prSet>
      <dgm:spPr/>
      <dgm:t>
        <a:bodyPr/>
        <a:lstStyle/>
        <a:p>
          <a:endParaRPr lang="en-US"/>
        </a:p>
      </dgm:t>
    </dgm:pt>
    <dgm:pt modelId="{AB8EC971-5F72-4978-898E-E1208A3143FA}" type="pres">
      <dgm:prSet presAssocID="{5EFFA440-CB7A-4F80-AB35-961BD51FA595}" presName="sp" presStyleCnt="0"/>
      <dgm:spPr/>
    </dgm:pt>
    <dgm:pt modelId="{F6B12EC0-398E-4560-B3CB-B3001F4051D9}" type="pres">
      <dgm:prSet presAssocID="{58A15BD3-090F-4D4F-AD98-3670DD95CC45}" presName="linNode" presStyleCnt="0"/>
      <dgm:spPr/>
    </dgm:pt>
    <dgm:pt modelId="{39F2C3B7-1E85-48B2-8585-9990BEE69033}" type="pres">
      <dgm:prSet presAssocID="{58A15BD3-090F-4D4F-AD98-3670DD95CC45}" presName="parentText" presStyleLbl="node1" presStyleIdx="10" presStyleCnt="12" custScaleX="67841" custLinFactNeighborX="-2777" custLinFactNeighborY="1118">
        <dgm:presLayoutVars>
          <dgm:chMax val="1"/>
          <dgm:bulletEnabled val="1"/>
        </dgm:presLayoutVars>
      </dgm:prSet>
      <dgm:spPr/>
      <dgm:t>
        <a:bodyPr/>
        <a:lstStyle/>
        <a:p>
          <a:endParaRPr lang="en-GB"/>
        </a:p>
      </dgm:t>
    </dgm:pt>
    <dgm:pt modelId="{2822BF4D-06C6-4EDA-845E-7B0C6DC9AB08}" type="pres">
      <dgm:prSet presAssocID="{58A15BD3-090F-4D4F-AD98-3670DD95CC45}" presName="descendantText" presStyleLbl="alignAccFollowNode1" presStyleIdx="10" presStyleCnt="12" custScaleX="73973">
        <dgm:presLayoutVars>
          <dgm:bulletEnabled val="1"/>
        </dgm:presLayoutVars>
      </dgm:prSet>
      <dgm:spPr/>
      <dgm:t>
        <a:bodyPr/>
        <a:lstStyle/>
        <a:p>
          <a:endParaRPr lang="en-GB"/>
        </a:p>
      </dgm:t>
    </dgm:pt>
    <dgm:pt modelId="{EAFF9AE7-7371-4AFE-BB33-C0BD566B2CCC}" type="pres">
      <dgm:prSet presAssocID="{C0FC066A-E712-43FF-A056-9C3562D2039A}" presName="sp" presStyleCnt="0"/>
      <dgm:spPr/>
    </dgm:pt>
    <dgm:pt modelId="{D70542D1-D9E7-432F-BC5F-335B03A3FA68}" type="pres">
      <dgm:prSet presAssocID="{E3ECD2D3-0E72-4E14-A09B-65CFAA7CF492}" presName="linNode" presStyleCnt="0"/>
      <dgm:spPr/>
    </dgm:pt>
    <dgm:pt modelId="{075435E5-1753-4A4C-80F9-D30C0814F72F}" type="pres">
      <dgm:prSet presAssocID="{E3ECD2D3-0E72-4E14-A09B-65CFAA7CF492}" presName="parentText" presStyleLbl="node1" presStyleIdx="11" presStyleCnt="12" custScaleX="67841" custLinFactNeighborX="-1372">
        <dgm:presLayoutVars>
          <dgm:chMax val="1"/>
          <dgm:bulletEnabled val="1"/>
        </dgm:presLayoutVars>
      </dgm:prSet>
      <dgm:spPr/>
      <dgm:t>
        <a:bodyPr/>
        <a:lstStyle/>
        <a:p>
          <a:endParaRPr lang="en-GB"/>
        </a:p>
      </dgm:t>
    </dgm:pt>
    <dgm:pt modelId="{E810B86B-0D57-4AEB-B359-DC3F8D63E777}" type="pres">
      <dgm:prSet presAssocID="{E3ECD2D3-0E72-4E14-A09B-65CFAA7CF492}" presName="descendantText" presStyleLbl="alignAccFollowNode1" presStyleIdx="11" presStyleCnt="12" custScaleX="71128">
        <dgm:presLayoutVars>
          <dgm:bulletEnabled val="1"/>
        </dgm:presLayoutVars>
      </dgm:prSet>
      <dgm:spPr/>
      <dgm:t>
        <a:bodyPr/>
        <a:lstStyle/>
        <a:p>
          <a:endParaRPr lang="en-GB"/>
        </a:p>
      </dgm:t>
    </dgm:pt>
  </dgm:ptLst>
  <dgm:cxnLst>
    <dgm:cxn modelId="{FA7E85B6-4ECE-4EB3-8E16-3DD28C837898}" type="presOf" srcId="{1E9E4F20-6373-473C-AC3D-21E90B819B96}" destId="{20299ACD-31A4-4B56-96F6-EF9AEA965D2F}" srcOrd="0" destOrd="0" presId="urn:microsoft.com/office/officeart/2005/8/layout/vList5"/>
    <dgm:cxn modelId="{CF6953A7-61D9-4FDD-9D2C-A48CEB7C9A5B}" type="presOf" srcId="{F1D16AED-DDC0-4DB2-BD62-7E877904AE77}" destId="{40C03C4A-9318-438A-B2B9-04FA1E345B3A}" srcOrd="0" destOrd="0" presId="urn:microsoft.com/office/officeart/2005/8/layout/vList5"/>
    <dgm:cxn modelId="{39F427DE-9E79-47FE-8FEF-3F3C0B1A6BFB}" srcId="{4479DB3F-BE49-419F-9FB0-432270C1AE54}" destId="{54A4A5DD-3F1C-4DD3-AB9E-90C5F4B4BFA5}" srcOrd="0" destOrd="0" parTransId="{91259243-DAD0-4171-9AFC-4819E0994291}" sibTransId="{1097D9EA-00A3-40DD-BAAE-2E07F24A30CC}"/>
    <dgm:cxn modelId="{BCAF52C5-7040-4AA6-B5C2-13EBE42B8A70}" type="presOf" srcId="{694C12ED-47C7-4361-908D-C1F19070B5B3}" destId="{24E10560-2109-4382-B6DB-63B3E75C56E3}" srcOrd="0" destOrd="0" presId="urn:microsoft.com/office/officeart/2005/8/layout/vList5"/>
    <dgm:cxn modelId="{E12E9E6C-D4E1-41F8-99FB-2A91A26088B5}" srcId="{F43E0F4B-EA76-421D-BE03-4E7BA49E273A}" destId="{C22DC3A2-9B4C-44F9-8C87-D30806FC2B92}" srcOrd="0" destOrd="0" parTransId="{E4B0A325-17FA-42D3-8D35-AE7605F0C979}" sibTransId="{D3998F4C-79B4-47DB-980C-DED9C8B0D3BE}"/>
    <dgm:cxn modelId="{CE7C54ED-1875-4D21-9FB5-570E1BC6E645}" type="presOf" srcId="{E383DBD4-0641-4251-A2C8-B5880C5A502E}" destId="{23D7D7A4-7F4D-412F-9C75-F226C1DB32CE}" srcOrd="0" destOrd="0" presId="urn:microsoft.com/office/officeart/2005/8/layout/vList5"/>
    <dgm:cxn modelId="{1D3A3FB6-0A06-464D-A906-09180AE6B621}" type="presOf" srcId="{7BAFC048-5A16-4D8D-BD1B-69D432E29579}" destId="{11A12A7E-FE5D-4AAC-A1D2-0D09F11AB2B3}" srcOrd="0" destOrd="0" presId="urn:microsoft.com/office/officeart/2005/8/layout/vList5"/>
    <dgm:cxn modelId="{94534CCB-F86E-4955-9DE1-253987F6C372}" srcId="{7268CED1-8292-4253-8DF8-7CC10F4927C0}" destId="{E3ECD2D3-0E72-4E14-A09B-65CFAA7CF492}" srcOrd="11" destOrd="0" parTransId="{912049A8-3E15-4322-94EC-F80AC92FE3AC}" sibTransId="{422EDE9E-D493-41E8-8D9C-34893C40BFEE}"/>
    <dgm:cxn modelId="{5EA33E14-367D-478A-BE4F-8529CB8E631B}" srcId="{7268CED1-8292-4253-8DF8-7CC10F4927C0}" destId="{7BAFC048-5A16-4D8D-BD1B-69D432E29579}" srcOrd="8" destOrd="0" parTransId="{5BD1AC9E-7AF8-4AD8-BA33-CEB128971860}" sibTransId="{B6F7EEEE-5861-4272-8162-F4F1374DCE55}"/>
    <dgm:cxn modelId="{50205E10-4490-4D33-8B36-1CB25F9683A1}" srcId="{58A15BD3-090F-4D4F-AD98-3670DD95CC45}" destId="{ED3A1555-0529-4FC7-A488-CE1542DB5D9B}" srcOrd="0" destOrd="0" parTransId="{404ECBB5-CD28-4E31-8072-FEA2419C6495}" sibTransId="{A7E5AF7C-19F5-4F4A-AC1D-FA30A534BB31}"/>
    <dgm:cxn modelId="{E4FD5D08-2F55-4E31-B789-FF6C7D3B70B2}" type="presOf" srcId="{81C0409D-F62B-43F5-9507-FC9ED774AD42}" destId="{5648E8B3-3EFE-4D8C-A589-8E978809883A}" srcOrd="0" destOrd="0" presId="urn:microsoft.com/office/officeart/2005/8/layout/vList5"/>
    <dgm:cxn modelId="{20441B97-F50F-4C32-9EFC-DEDB54BE3158}" type="presOf" srcId="{7B5BE7C7-04B9-4D05-A0EE-FFAABE2D2822}" destId="{E810B86B-0D57-4AEB-B359-DC3F8D63E777}" srcOrd="0" destOrd="0" presId="urn:microsoft.com/office/officeart/2005/8/layout/vList5"/>
    <dgm:cxn modelId="{3773D50A-0E2F-450F-98E6-BFCCDE487BFE}" type="presOf" srcId="{4479DB3F-BE49-419F-9FB0-432270C1AE54}" destId="{B87393C5-8FD0-4037-BE88-287051B7A80C}" srcOrd="0" destOrd="0" presId="urn:microsoft.com/office/officeart/2005/8/layout/vList5"/>
    <dgm:cxn modelId="{3AE531D7-86D6-4D46-841E-75BEAEBA5225}" srcId="{7268CED1-8292-4253-8DF8-7CC10F4927C0}" destId="{4479DB3F-BE49-419F-9FB0-432270C1AE54}" srcOrd="4" destOrd="0" parTransId="{BE808B82-A1BA-4EEE-BC9C-D3D221D1AB67}" sibTransId="{DCFD6542-4238-4E25-BAFC-CEE43D0F5848}"/>
    <dgm:cxn modelId="{3B46238F-C42C-47F7-9899-EBC1B7A23107}" type="presOf" srcId="{C0232DB9-E583-4987-8894-6D2FEF612E22}" destId="{E40B142B-9811-40C7-9FC6-6F4FD9186B31}" srcOrd="0" destOrd="0" presId="urn:microsoft.com/office/officeart/2005/8/layout/vList5"/>
    <dgm:cxn modelId="{6074B115-DF64-4D91-B1F0-8ACCD2E5CDC7}" type="presOf" srcId="{ED3A1555-0529-4FC7-A488-CE1542DB5D9B}" destId="{2822BF4D-06C6-4EDA-845E-7B0C6DC9AB08}" srcOrd="0" destOrd="0" presId="urn:microsoft.com/office/officeart/2005/8/layout/vList5"/>
    <dgm:cxn modelId="{4DE3DA5A-8699-486B-B7B1-C257B0394524}" type="presOf" srcId="{F43E0F4B-EA76-421D-BE03-4E7BA49E273A}" destId="{CB920349-EDEE-4794-AE0D-AA9155B1C567}" srcOrd="0" destOrd="0" presId="urn:microsoft.com/office/officeart/2005/8/layout/vList5"/>
    <dgm:cxn modelId="{F1DDA08D-7E1C-4D47-8C92-9DC307286F2C}" type="presOf" srcId="{48474984-C8EA-4592-9C1C-93DAAFD54F80}" destId="{840E16A3-05E6-4233-8E65-6C9A840F0B5F}" srcOrd="0" destOrd="0" presId="urn:microsoft.com/office/officeart/2005/8/layout/vList5"/>
    <dgm:cxn modelId="{56B549E7-D198-4ADA-85B0-B908170B0879}" type="presOf" srcId="{3B226E9B-6C9C-4E7A-87F1-3317314C4C69}" destId="{57DC45CA-7A39-45A4-8BBA-D2CF33A3DDDA}" srcOrd="0" destOrd="0" presId="urn:microsoft.com/office/officeart/2005/8/layout/vList5"/>
    <dgm:cxn modelId="{724BA0E2-3B6F-42AF-9950-00C2A37A52F2}" srcId="{34BAB5EB-0162-4AFD-AE7C-B41D26EA9072}" destId="{A68C035E-FE96-48C7-9DFE-E91B5F003461}" srcOrd="0" destOrd="0" parTransId="{C343D91B-DF12-4DD9-B46B-E62665CD7127}" sibTransId="{5EA13325-1061-4CEC-ABA1-DEA9385B3889}"/>
    <dgm:cxn modelId="{A5D605E8-A388-4272-A864-9C61390B9947}" srcId="{CEEF6B82-D276-4053-A96A-E710F2982C03}" destId="{F1D16AED-DDC0-4DB2-BD62-7E877904AE77}" srcOrd="0" destOrd="0" parTransId="{C8F7FBAD-BCA9-4076-80C9-019C105145EE}" sibTransId="{4286616F-EE2D-4E18-AB26-AD3B1F6D72E5}"/>
    <dgm:cxn modelId="{E781759A-C10D-4AE0-9294-70312595146D}" srcId="{7268CED1-8292-4253-8DF8-7CC10F4927C0}" destId="{58A15BD3-090F-4D4F-AD98-3670DD95CC45}" srcOrd="10" destOrd="0" parTransId="{F015AA65-30C0-48EA-A827-2C4DD0E8C747}" sibTransId="{C0FC066A-E712-43FF-A056-9C3562D2039A}"/>
    <dgm:cxn modelId="{1FF595D2-D5CF-4085-B814-7D71D7C47E0C}" srcId="{7268CED1-8292-4253-8DF8-7CC10F4927C0}" destId="{34BAB5EB-0162-4AFD-AE7C-B41D26EA9072}" srcOrd="9" destOrd="0" parTransId="{6AE02707-CA9D-48E2-8624-5793F14ADBEC}" sibTransId="{5EFFA440-CB7A-4F80-AB35-961BD51FA595}"/>
    <dgm:cxn modelId="{45B37E3F-D44F-4F39-BC74-D55A8EF0174A}" type="presOf" srcId="{58A15BD3-090F-4D4F-AD98-3670DD95CC45}" destId="{39F2C3B7-1E85-48B2-8585-9990BEE69033}" srcOrd="0" destOrd="0" presId="urn:microsoft.com/office/officeart/2005/8/layout/vList5"/>
    <dgm:cxn modelId="{DCAD3786-88DA-44FC-A9ED-3364345F4120}" type="presOf" srcId="{CEEF6B82-D276-4053-A96A-E710F2982C03}" destId="{A5D939B6-2B31-44A9-9135-6CAD27D95ED0}" srcOrd="0" destOrd="0" presId="urn:microsoft.com/office/officeart/2005/8/layout/vList5"/>
    <dgm:cxn modelId="{E1DEDB26-27DB-40E3-8EFA-D4566AA3054E}" srcId="{48474984-C8EA-4592-9C1C-93DAAFD54F80}" destId="{3103BC18-D64C-42BF-8581-F15D95852EF4}" srcOrd="0" destOrd="0" parTransId="{F2ECD500-C7F2-4363-AF89-9348B6646DD5}" sibTransId="{71162AE3-3084-4543-9EA2-0CD056DB6897}"/>
    <dgm:cxn modelId="{4EB62900-3124-4BFF-8725-38B5FF9703FA}" type="presOf" srcId="{F5C099B9-EA02-43EF-937E-D031FE7C584C}" destId="{420D60B6-5DDD-4E12-97A3-1231ADE68059}" srcOrd="0" destOrd="0" presId="urn:microsoft.com/office/officeart/2005/8/layout/vList5"/>
    <dgm:cxn modelId="{B4535E5E-C382-49DF-908F-F1FED5AAEB72}" type="presOf" srcId="{A68C035E-FE96-48C7-9DFE-E91B5F003461}" destId="{2828336A-31AD-4429-82C6-0834E7981501}" srcOrd="0" destOrd="0" presId="urn:microsoft.com/office/officeart/2005/8/layout/vList5"/>
    <dgm:cxn modelId="{DC9EC66B-13B3-4F59-82E6-AD5520498F4B}" srcId="{C0232DB9-E583-4987-8894-6D2FEF612E22}" destId="{F5C099B9-EA02-43EF-937E-D031FE7C584C}" srcOrd="0" destOrd="0" parTransId="{26ED21D7-6EEA-4B3D-9929-4FE8A979ABC6}" sibTransId="{C0E77485-2FDA-483E-896D-9EBF1841213A}"/>
    <dgm:cxn modelId="{216056E9-BCFC-4CA3-9816-870B19108AD3}" srcId="{7268CED1-8292-4253-8DF8-7CC10F4927C0}" destId="{19840A33-1851-4BA2-89EE-C3A1EDA3D82D}" srcOrd="2" destOrd="0" parTransId="{6BE74B0F-1B84-489C-BD5F-CF1D5E83631B}" sibTransId="{5F3235B4-E971-4836-BEA0-2C000A2A7F7C}"/>
    <dgm:cxn modelId="{A359EBC3-A61A-491C-9EB9-01368CE1922D}" type="presOf" srcId="{54A4A5DD-3F1C-4DD3-AB9E-90C5F4B4BFA5}" destId="{5EB7398C-6C8E-4D42-949A-F7FB87A26EAC}" srcOrd="0" destOrd="0" presId="urn:microsoft.com/office/officeart/2005/8/layout/vList5"/>
    <dgm:cxn modelId="{07C691D3-EF4B-4187-BFA5-9FE7141450A6}" srcId="{E3ECD2D3-0E72-4E14-A09B-65CFAA7CF492}" destId="{7B5BE7C7-04B9-4D05-A0EE-FFAABE2D2822}" srcOrd="0" destOrd="0" parTransId="{8BC2045E-1832-4320-8AEA-5B689816BA37}" sibTransId="{D49E7E93-BDB2-487A-BBAB-5BF1B9A19141}"/>
    <dgm:cxn modelId="{4C871715-8BF5-4A30-B992-7FC045C5E1A4}" srcId="{7BAFC048-5A16-4D8D-BD1B-69D432E29579}" destId="{411222A6-5E51-4228-8544-C79997122AB9}" srcOrd="0" destOrd="0" parTransId="{379F6D3C-4EB6-4250-9F80-6B7D411D555A}" sibTransId="{E261F931-B078-4592-AB79-D62B3394DCFA}"/>
    <dgm:cxn modelId="{4A0AA616-A3C5-4FD1-B04C-A41D5B099AC6}" type="presOf" srcId="{411222A6-5E51-4228-8544-C79997122AB9}" destId="{57287531-A96C-46D2-B39C-3487C3058614}" srcOrd="0" destOrd="0" presId="urn:microsoft.com/office/officeart/2005/8/layout/vList5"/>
    <dgm:cxn modelId="{95A58B57-FB99-486A-AAF5-06B3D422E259}" srcId="{7268CED1-8292-4253-8DF8-7CC10F4927C0}" destId="{F43E0F4B-EA76-421D-BE03-4E7BA49E273A}" srcOrd="1" destOrd="0" parTransId="{F52D1216-DCBC-47C9-8FB1-975DA7F30F29}" sibTransId="{101E604E-5F32-4037-B4CD-EE6CD54CD8CC}"/>
    <dgm:cxn modelId="{8C7EA8E1-79C7-4A95-884A-19BBDA970E96}" type="presOf" srcId="{7268CED1-8292-4253-8DF8-7CC10F4927C0}" destId="{8EA17EB3-4ADA-4959-A7B3-81190C3C05AF}" srcOrd="0" destOrd="0" presId="urn:microsoft.com/office/officeart/2005/8/layout/vList5"/>
    <dgm:cxn modelId="{78B511EF-4D3C-4E9E-B98F-0CB666F53E51}" type="presOf" srcId="{34BAB5EB-0162-4AFD-AE7C-B41D26EA9072}" destId="{A0E85660-D8F4-4B9B-BCB5-992F80D6A878}" srcOrd="0" destOrd="0" presId="urn:microsoft.com/office/officeart/2005/8/layout/vList5"/>
    <dgm:cxn modelId="{E29F758E-C718-456B-910E-F70AF94D43C7}" srcId="{7268CED1-8292-4253-8DF8-7CC10F4927C0}" destId="{48474984-C8EA-4592-9C1C-93DAAFD54F80}" srcOrd="5" destOrd="0" parTransId="{E730DD83-F190-4B52-8101-9D008303D5A1}" sibTransId="{732FABC4-ABBF-4B1E-9C5C-61128585E95C}"/>
    <dgm:cxn modelId="{9E478BD3-5EBB-4AA5-8E7A-B1E9EC4FBBB8}" type="presOf" srcId="{E3ECD2D3-0E72-4E14-A09B-65CFAA7CF492}" destId="{075435E5-1753-4A4C-80F9-D30C0814F72F}" srcOrd="0" destOrd="0" presId="urn:microsoft.com/office/officeart/2005/8/layout/vList5"/>
    <dgm:cxn modelId="{655B8AA8-8265-4399-B2FD-C940D9A144F7}" type="presOf" srcId="{3103BC18-D64C-42BF-8581-F15D95852EF4}" destId="{B4236758-DBAE-45F6-976B-36F6DD3CDEE5}" srcOrd="0" destOrd="0" presId="urn:microsoft.com/office/officeart/2005/8/layout/vList5"/>
    <dgm:cxn modelId="{86EA7A49-38E2-4F3D-AF9A-25EC80BAB3A9}" srcId="{7268CED1-8292-4253-8DF8-7CC10F4927C0}" destId="{1E9E4F20-6373-473C-AC3D-21E90B819B96}" srcOrd="3" destOrd="0" parTransId="{53070C30-CBCD-4DE6-B44F-DAB45E3F6B1C}" sibTransId="{9EFD5FD0-6FCD-4AE8-A609-98291057A0D7}"/>
    <dgm:cxn modelId="{E48292DD-D37E-4BD2-BFE3-73E8EFD16830}" srcId="{19840A33-1851-4BA2-89EE-C3A1EDA3D82D}" destId="{694C12ED-47C7-4361-908D-C1F19070B5B3}" srcOrd="0" destOrd="0" parTransId="{A12CA914-2B82-4454-8AE7-8E7ABD3D2D03}" sibTransId="{2F3B82CE-8C65-4515-8B89-E4935563530A}"/>
    <dgm:cxn modelId="{4AA7C43E-F686-4B75-A2D4-CECED4C96E38}" srcId="{1E9E4F20-6373-473C-AC3D-21E90B819B96}" destId="{3B226E9B-6C9C-4E7A-87F1-3317314C4C69}" srcOrd="0" destOrd="0" parTransId="{A718C25B-C013-43EB-8394-B06934A71D3A}" sibTransId="{16177E79-A228-4E0C-AA1C-04421A2FA64D}"/>
    <dgm:cxn modelId="{0090C16D-EF45-4ECE-A1F7-3706B9E63276}" srcId="{7268CED1-8292-4253-8DF8-7CC10F4927C0}" destId="{81C0409D-F62B-43F5-9507-FC9ED774AD42}" srcOrd="6" destOrd="0" parTransId="{7BA4BE07-0EDB-4D6C-83C1-38B6063B2747}" sibTransId="{6B2144EE-B5A5-4E43-963B-95FD3113E9B0}"/>
    <dgm:cxn modelId="{3B0980FC-6E6F-42C0-BF96-91ECB258CBFF}" srcId="{7268CED1-8292-4253-8DF8-7CC10F4927C0}" destId="{C0232DB9-E583-4987-8894-6D2FEF612E22}" srcOrd="7" destOrd="0" parTransId="{C11FACD4-DC88-42F7-A6E7-855252939F5C}" sibTransId="{05403F83-A18B-431B-AA20-88C1260B2360}"/>
    <dgm:cxn modelId="{ED4E3375-C3FA-4446-BF0D-32C568D2F7F7}" type="presOf" srcId="{19840A33-1851-4BA2-89EE-C3A1EDA3D82D}" destId="{9CF11B59-F785-4BB7-B8FA-BEE592F03A4E}" srcOrd="0" destOrd="0" presId="urn:microsoft.com/office/officeart/2005/8/layout/vList5"/>
    <dgm:cxn modelId="{CF4AF272-2821-4C25-B59A-5A5B7507A1F9}" srcId="{81C0409D-F62B-43F5-9507-FC9ED774AD42}" destId="{E383DBD4-0641-4251-A2C8-B5880C5A502E}" srcOrd="0" destOrd="0" parTransId="{B90B62E4-6CF3-451B-9FF0-5EFFB2BDAE37}" sibTransId="{E7A36ECF-D329-40D7-A78F-0EF98C500ACF}"/>
    <dgm:cxn modelId="{4107CD88-3B1F-4D97-956D-13E02728FF2E}" type="presOf" srcId="{C22DC3A2-9B4C-44F9-8C87-D30806FC2B92}" destId="{43C5C577-B531-41C1-81E2-902B99DBEF95}" srcOrd="0" destOrd="0" presId="urn:microsoft.com/office/officeart/2005/8/layout/vList5"/>
    <dgm:cxn modelId="{E0BEDDBE-57D0-4E6A-A1D1-9EF47E4400B7}" srcId="{7268CED1-8292-4253-8DF8-7CC10F4927C0}" destId="{CEEF6B82-D276-4053-A96A-E710F2982C03}" srcOrd="0" destOrd="0" parTransId="{2AAB4416-4E88-4EAA-B382-278A31E9624F}" sibTransId="{3ABF82E0-0E85-4CF4-9B5C-B9F1B54EB381}"/>
    <dgm:cxn modelId="{F4F4882A-15D7-435F-BA68-BC4502660412}" type="presParOf" srcId="{8EA17EB3-4ADA-4959-A7B3-81190C3C05AF}" destId="{51456100-A12F-4A51-B08C-61D6C6896DAB}" srcOrd="0" destOrd="0" presId="urn:microsoft.com/office/officeart/2005/8/layout/vList5"/>
    <dgm:cxn modelId="{A78BAD61-668B-4CAA-84B1-A7DC2B2E9BE9}" type="presParOf" srcId="{51456100-A12F-4A51-B08C-61D6C6896DAB}" destId="{A5D939B6-2B31-44A9-9135-6CAD27D95ED0}" srcOrd="0" destOrd="0" presId="urn:microsoft.com/office/officeart/2005/8/layout/vList5"/>
    <dgm:cxn modelId="{A946644D-E4AF-4960-B5B9-55156A93D540}" type="presParOf" srcId="{51456100-A12F-4A51-B08C-61D6C6896DAB}" destId="{40C03C4A-9318-438A-B2B9-04FA1E345B3A}" srcOrd="1" destOrd="0" presId="urn:microsoft.com/office/officeart/2005/8/layout/vList5"/>
    <dgm:cxn modelId="{5E34C57F-40C7-4BEF-9519-0B79E267A699}" type="presParOf" srcId="{8EA17EB3-4ADA-4959-A7B3-81190C3C05AF}" destId="{9A698095-51CE-4AED-B929-27D2EC989F03}" srcOrd="1" destOrd="0" presId="urn:microsoft.com/office/officeart/2005/8/layout/vList5"/>
    <dgm:cxn modelId="{11AB195C-0F85-44B4-A25F-19666856F403}" type="presParOf" srcId="{8EA17EB3-4ADA-4959-A7B3-81190C3C05AF}" destId="{94342FD3-B86C-4622-8381-6D3F227695EF}" srcOrd="2" destOrd="0" presId="urn:microsoft.com/office/officeart/2005/8/layout/vList5"/>
    <dgm:cxn modelId="{CA1369C5-444F-4D9E-9EC7-FF7ADF045A07}" type="presParOf" srcId="{94342FD3-B86C-4622-8381-6D3F227695EF}" destId="{CB920349-EDEE-4794-AE0D-AA9155B1C567}" srcOrd="0" destOrd="0" presId="urn:microsoft.com/office/officeart/2005/8/layout/vList5"/>
    <dgm:cxn modelId="{ECE1A9D2-F6CE-474D-8871-1F261BEF18C7}" type="presParOf" srcId="{94342FD3-B86C-4622-8381-6D3F227695EF}" destId="{43C5C577-B531-41C1-81E2-902B99DBEF95}" srcOrd="1" destOrd="0" presId="urn:microsoft.com/office/officeart/2005/8/layout/vList5"/>
    <dgm:cxn modelId="{6073D0E9-ACE5-483D-9391-21210F2EB21A}" type="presParOf" srcId="{8EA17EB3-4ADA-4959-A7B3-81190C3C05AF}" destId="{BD8EE5FD-917C-4C4D-A2DC-D73C40ED31D3}" srcOrd="3" destOrd="0" presId="urn:microsoft.com/office/officeart/2005/8/layout/vList5"/>
    <dgm:cxn modelId="{148AB7ED-92EA-4DF4-B7B2-4BE88F452809}" type="presParOf" srcId="{8EA17EB3-4ADA-4959-A7B3-81190C3C05AF}" destId="{F60401BA-8E8F-4EC4-81A0-6C713D996F0E}" srcOrd="4" destOrd="0" presId="urn:microsoft.com/office/officeart/2005/8/layout/vList5"/>
    <dgm:cxn modelId="{6FB76C0F-1AAC-4463-9176-63723E07D0F7}" type="presParOf" srcId="{F60401BA-8E8F-4EC4-81A0-6C713D996F0E}" destId="{9CF11B59-F785-4BB7-B8FA-BEE592F03A4E}" srcOrd="0" destOrd="0" presId="urn:microsoft.com/office/officeart/2005/8/layout/vList5"/>
    <dgm:cxn modelId="{F6F8FFA4-588F-4F13-A25A-F78B5BE8D3C5}" type="presParOf" srcId="{F60401BA-8E8F-4EC4-81A0-6C713D996F0E}" destId="{24E10560-2109-4382-B6DB-63B3E75C56E3}" srcOrd="1" destOrd="0" presId="urn:microsoft.com/office/officeart/2005/8/layout/vList5"/>
    <dgm:cxn modelId="{B8DFD9C4-09B6-47D9-8B6C-D088DD6CB6D0}" type="presParOf" srcId="{8EA17EB3-4ADA-4959-A7B3-81190C3C05AF}" destId="{7D84DCD7-DD48-4FCD-A40B-9481392C712B}" srcOrd="5" destOrd="0" presId="urn:microsoft.com/office/officeart/2005/8/layout/vList5"/>
    <dgm:cxn modelId="{37E669E7-CFBD-4469-BF04-B1FC8DBA4E4D}" type="presParOf" srcId="{8EA17EB3-4ADA-4959-A7B3-81190C3C05AF}" destId="{F2E3A01A-5C03-451E-B019-54E8DD4C2EB9}" srcOrd="6" destOrd="0" presId="urn:microsoft.com/office/officeart/2005/8/layout/vList5"/>
    <dgm:cxn modelId="{A7334950-8912-46B6-AE89-6A140CDCA4CD}" type="presParOf" srcId="{F2E3A01A-5C03-451E-B019-54E8DD4C2EB9}" destId="{20299ACD-31A4-4B56-96F6-EF9AEA965D2F}" srcOrd="0" destOrd="0" presId="urn:microsoft.com/office/officeart/2005/8/layout/vList5"/>
    <dgm:cxn modelId="{9F581771-C5DE-43B5-8181-B10CA714022B}" type="presParOf" srcId="{F2E3A01A-5C03-451E-B019-54E8DD4C2EB9}" destId="{57DC45CA-7A39-45A4-8BBA-D2CF33A3DDDA}" srcOrd="1" destOrd="0" presId="urn:microsoft.com/office/officeart/2005/8/layout/vList5"/>
    <dgm:cxn modelId="{2A48F1EB-8813-42E8-A3DE-1CD77B9529BC}" type="presParOf" srcId="{8EA17EB3-4ADA-4959-A7B3-81190C3C05AF}" destId="{04955CE7-0DF3-44FE-93D8-50F4FA82502D}" srcOrd="7" destOrd="0" presId="urn:microsoft.com/office/officeart/2005/8/layout/vList5"/>
    <dgm:cxn modelId="{5B14528D-95DF-4440-B695-1035E9F84337}" type="presParOf" srcId="{8EA17EB3-4ADA-4959-A7B3-81190C3C05AF}" destId="{14AACE65-2DFD-4FF5-8C9D-9AE7ACB17E05}" srcOrd="8" destOrd="0" presId="urn:microsoft.com/office/officeart/2005/8/layout/vList5"/>
    <dgm:cxn modelId="{B88E2857-C05D-42CD-AC32-4ECCC6A9E856}" type="presParOf" srcId="{14AACE65-2DFD-4FF5-8C9D-9AE7ACB17E05}" destId="{B87393C5-8FD0-4037-BE88-287051B7A80C}" srcOrd="0" destOrd="0" presId="urn:microsoft.com/office/officeart/2005/8/layout/vList5"/>
    <dgm:cxn modelId="{7CED2C5D-B943-4F9E-9F07-26D51659151A}" type="presParOf" srcId="{14AACE65-2DFD-4FF5-8C9D-9AE7ACB17E05}" destId="{5EB7398C-6C8E-4D42-949A-F7FB87A26EAC}" srcOrd="1" destOrd="0" presId="urn:microsoft.com/office/officeart/2005/8/layout/vList5"/>
    <dgm:cxn modelId="{5E201648-5103-4FBA-889F-C2E33F794394}" type="presParOf" srcId="{8EA17EB3-4ADA-4959-A7B3-81190C3C05AF}" destId="{AA489506-FEDA-45A7-A68F-E4C994C466BF}" srcOrd="9" destOrd="0" presId="urn:microsoft.com/office/officeart/2005/8/layout/vList5"/>
    <dgm:cxn modelId="{D1400AE8-5B47-4DF9-B923-1EB4006E63EE}" type="presParOf" srcId="{8EA17EB3-4ADA-4959-A7B3-81190C3C05AF}" destId="{4C9FEDC9-71B9-42E1-B10A-B2FC07BC1C56}" srcOrd="10" destOrd="0" presId="urn:microsoft.com/office/officeart/2005/8/layout/vList5"/>
    <dgm:cxn modelId="{9F4F58E3-2F44-48C8-AC58-D646D9D865CB}" type="presParOf" srcId="{4C9FEDC9-71B9-42E1-B10A-B2FC07BC1C56}" destId="{840E16A3-05E6-4233-8E65-6C9A840F0B5F}" srcOrd="0" destOrd="0" presId="urn:microsoft.com/office/officeart/2005/8/layout/vList5"/>
    <dgm:cxn modelId="{19AA57AD-FF0F-45D3-A5F2-F70F7018F00A}" type="presParOf" srcId="{4C9FEDC9-71B9-42E1-B10A-B2FC07BC1C56}" destId="{B4236758-DBAE-45F6-976B-36F6DD3CDEE5}" srcOrd="1" destOrd="0" presId="urn:microsoft.com/office/officeart/2005/8/layout/vList5"/>
    <dgm:cxn modelId="{CF1A9713-4098-4439-AAF0-7A3FC5BDABC9}" type="presParOf" srcId="{8EA17EB3-4ADA-4959-A7B3-81190C3C05AF}" destId="{CDD38D02-CD36-4D07-B422-DD7863286004}" srcOrd="11" destOrd="0" presId="urn:microsoft.com/office/officeart/2005/8/layout/vList5"/>
    <dgm:cxn modelId="{E7220578-76C3-4726-8F04-A5509DCADDBB}" type="presParOf" srcId="{8EA17EB3-4ADA-4959-A7B3-81190C3C05AF}" destId="{FBB334CB-0C25-43F9-AB27-50EE4964B89C}" srcOrd="12" destOrd="0" presId="urn:microsoft.com/office/officeart/2005/8/layout/vList5"/>
    <dgm:cxn modelId="{2D2AD2C3-A9C8-4F94-997D-44882A92937E}" type="presParOf" srcId="{FBB334CB-0C25-43F9-AB27-50EE4964B89C}" destId="{5648E8B3-3EFE-4D8C-A589-8E978809883A}" srcOrd="0" destOrd="0" presId="urn:microsoft.com/office/officeart/2005/8/layout/vList5"/>
    <dgm:cxn modelId="{F6B9910A-9287-4991-B8A8-03C2E89A53C2}" type="presParOf" srcId="{FBB334CB-0C25-43F9-AB27-50EE4964B89C}" destId="{23D7D7A4-7F4D-412F-9C75-F226C1DB32CE}" srcOrd="1" destOrd="0" presId="urn:microsoft.com/office/officeart/2005/8/layout/vList5"/>
    <dgm:cxn modelId="{E00BE3CD-BAAB-43A1-8B83-D6B939384C82}" type="presParOf" srcId="{8EA17EB3-4ADA-4959-A7B3-81190C3C05AF}" destId="{01E0D9EB-645A-4127-816B-A7D2378C46F7}" srcOrd="13" destOrd="0" presId="urn:microsoft.com/office/officeart/2005/8/layout/vList5"/>
    <dgm:cxn modelId="{05E9C25E-D26D-44F3-92C8-2354E6C82C4F}" type="presParOf" srcId="{8EA17EB3-4ADA-4959-A7B3-81190C3C05AF}" destId="{A940A544-D2D9-498D-AB94-6984A7C4777E}" srcOrd="14" destOrd="0" presId="urn:microsoft.com/office/officeart/2005/8/layout/vList5"/>
    <dgm:cxn modelId="{FD204C32-6F70-4A7D-8A39-ED1B440100BA}" type="presParOf" srcId="{A940A544-D2D9-498D-AB94-6984A7C4777E}" destId="{E40B142B-9811-40C7-9FC6-6F4FD9186B31}" srcOrd="0" destOrd="0" presId="urn:microsoft.com/office/officeart/2005/8/layout/vList5"/>
    <dgm:cxn modelId="{D77748AE-5F40-4CEF-A81E-69A21E699862}" type="presParOf" srcId="{A940A544-D2D9-498D-AB94-6984A7C4777E}" destId="{420D60B6-5DDD-4E12-97A3-1231ADE68059}" srcOrd="1" destOrd="0" presId="urn:microsoft.com/office/officeart/2005/8/layout/vList5"/>
    <dgm:cxn modelId="{F2FFD786-D6F9-4597-ABBA-058748D5458D}" type="presParOf" srcId="{8EA17EB3-4ADA-4959-A7B3-81190C3C05AF}" destId="{3268C25E-C6A5-4FA6-9858-B5030E4E6F2E}" srcOrd="15" destOrd="0" presId="urn:microsoft.com/office/officeart/2005/8/layout/vList5"/>
    <dgm:cxn modelId="{CA002FC0-A901-4585-8A72-70B554524D23}" type="presParOf" srcId="{8EA17EB3-4ADA-4959-A7B3-81190C3C05AF}" destId="{90C86076-0E09-4C80-830D-017F7996F092}" srcOrd="16" destOrd="0" presId="urn:microsoft.com/office/officeart/2005/8/layout/vList5"/>
    <dgm:cxn modelId="{010EE4D5-F5A5-47B6-A421-130232A8AC77}" type="presParOf" srcId="{90C86076-0E09-4C80-830D-017F7996F092}" destId="{11A12A7E-FE5D-4AAC-A1D2-0D09F11AB2B3}" srcOrd="0" destOrd="0" presId="urn:microsoft.com/office/officeart/2005/8/layout/vList5"/>
    <dgm:cxn modelId="{C83BC743-C949-405B-B15D-DC4A77428053}" type="presParOf" srcId="{90C86076-0E09-4C80-830D-017F7996F092}" destId="{57287531-A96C-46D2-B39C-3487C3058614}" srcOrd="1" destOrd="0" presId="urn:microsoft.com/office/officeart/2005/8/layout/vList5"/>
    <dgm:cxn modelId="{468C2610-061A-4B6A-A586-6D2E2A1B457B}" type="presParOf" srcId="{8EA17EB3-4ADA-4959-A7B3-81190C3C05AF}" destId="{39C00CF8-5977-47D5-9D14-E21EF20D933F}" srcOrd="17" destOrd="0" presId="urn:microsoft.com/office/officeart/2005/8/layout/vList5"/>
    <dgm:cxn modelId="{8D9D17F6-7D89-4432-95A3-1D1C59AA1B3B}" type="presParOf" srcId="{8EA17EB3-4ADA-4959-A7B3-81190C3C05AF}" destId="{AE83FE0C-EB74-4E80-A327-A3ADD8263C37}" srcOrd="18" destOrd="0" presId="urn:microsoft.com/office/officeart/2005/8/layout/vList5"/>
    <dgm:cxn modelId="{D90CE357-6ADA-4916-9A05-D0F3616AC68F}" type="presParOf" srcId="{AE83FE0C-EB74-4E80-A327-A3ADD8263C37}" destId="{A0E85660-D8F4-4B9B-BCB5-992F80D6A878}" srcOrd="0" destOrd="0" presId="urn:microsoft.com/office/officeart/2005/8/layout/vList5"/>
    <dgm:cxn modelId="{301F04A5-09AC-405A-944D-49219B6A71A2}" type="presParOf" srcId="{AE83FE0C-EB74-4E80-A327-A3ADD8263C37}" destId="{2828336A-31AD-4429-82C6-0834E7981501}" srcOrd="1" destOrd="0" presId="urn:microsoft.com/office/officeart/2005/8/layout/vList5"/>
    <dgm:cxn modelId="{697EC7C0-5803-4B5A-9DD8-95AC9AF64C9A}" type="presParOf" srcId="{8EA17EB3-4ADA-4959-A7B3-81190C3C05AF}" destId="{AB8EC971-5F72-4978-898E-E1208A3143FA}" srcOrd="19" destOrd="0" presId="urn:microsoft.com/office/officeart/2005/8/layout/vList5"/>
    <dgm:cxn modelId="{1A1EBF20-A13A-4B67-8FD3-F74D8BED80F2}" type="presParOf" srcId="{8EA17EB3-4ADA-4959-A7B3-81190C3C05AF}" destId="{F6B12EC0-398E-4560-B3CB-B3001F4051D9}" srcOrd="20" destOrd="0" presId="urn:microsoft.com/office/officeart/2005/8/layout/vList5"/>
    <dgm:cxn modelId="{8456A5CE-77E8-43FF-9C6E-35442317AA80}" type="presParOf" srcId="{F6B12EC0-398E-4560-B3CB-B3001F4051D9}" destId="{39F2C3B7-1E85-48B2-8585-9990BEE69033}" srcOrd="0" destOrd="0" presId="urn:microsoft.com/office/officeart/2005/8/layout/vList5"/>
    <dgm:cxn modelId="{04CEA724-F02C-4231-8E17-25253A929658}" type="presParOf" srcId="{F6B12EC0-398E-4560-B3CB-B3001F4051D9}" destId="{2822BF4D-06C6-4EDA-845E-7B0C6DC9AB08}" srcOrd="1" destOrd="0" presId="urn:microsoft.com/office/officeart/2005/8/layout/vList5"/>
    <dgm:cxn modelId="{A71422FF-D301-411E-AA45-27E966531FEB}" type="presParOf" srcId="{8EA17EB3-4ADA-4959-A7B3-81190C3C05AF}" destId="{EAFF9AE7-7371-4AFE-BB33-C0BD566B2CCC}" srcOrd="21" destOrd="0" presId="urn:microsoft.com/office/officeart/2005/8/layout/vList5"/>
    <dgm:cxn modelId="{864B8579-210C-4706-817E-28D4C3F42EBA}" type="presParOf" srcId="{8EA17EB3-4ADA-4959-A7B3-81190C3C05AF}" destId="{D70542D1-D9E7-432F-BC5F-335B03A3FA68}" srcOrd="22" destOrd="0" presId="urn:microsoft.com/office/officeart/2005/8/layout/vList5"/>
    <dgm:cxn modelId="{AEF84DB6-204C-4BFE-B88F-F82D359453D3}" type="presParOf" srcId="{D70542D1-D9E7-432F-BC5F-335B03A3FA68}" destId="{075435E5-1753-4A4C-80F9-D30C0814F72F}" srcOrd="0" destOrd="0" presId="urn:microsoft.com/office/officeart/2005/8/layout/vList5"/>
    <dgm:cxn modelId="{2CCE4605-40E3-421B-975F-37567460CB3A}" type="presParOf" srcId="{D70542D1-D9E7-432F-BC5F-335B03A3FA68}" destId="{E810B86B-0D57-4AEB-B359-DC3F8D63E77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03C4A-9318-438A-B2B9-04FA1E345B3A}">
      <dsp:nvSpPr>
        <dsp:cNvPr id="0" name=""/>
        <dsp:cNvSpPr/>
      </dsp:nvSpPr>
      <dsp:spPr>
        <a:xfrm rot="5400000">
          <a:off x="4846338" y="-2626510"/>
          <a:ext cx="264528" cy="5609848"/>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Introduction</a:t>
          </a:r>
          <a:endParaRPr lang="en-US" sz="1400" kern="1200" dirty="0"/>
        </a:p>
      </dsp:txBody>
      <dsp:txXfrm rot="-5400000">
        <a:off x="2173679" y="59062"/>
        <a:ext cx="5596935" cy="238702"/>
      </dsp:txXfrm>
    </dsp:sp>
    <dsp:sp modelId="{A5D939B6-2B31-44A9-9135-6CAD27D95ED0}">
      <dsp:nvSpPr>
        <dsp:cNvPr id="0" name=""/>
        <dsp:cNvSpPr/>
      </dsp:nvSpPr>
      <dsp:spPr>
        <a:xfrm>
          <a:off x="103752" y="0"/>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1.0</a:t>
          </a:r>
          <a:endParaRPr lang="en-US" sz="1600" kern="1200" dirty="0"/>
        </a:p>
      </dsp:txBody>
      <dsp:txXfrm>
        <a:off x="120923" y="17171"/>
        <a:ext cx="1918892" cy="317413"/>
      </dsp:txXfrm>
    </dsp:sp>
    <dsp:sp modelId="{43C5C577-B531-41C1-81E2-902B99DBEF95}">
      <dsp:nvSpPr>
        <dsp:cNvPr id="0" name=""/>
        <dsp:cNvSpPr/>
      </dsp:nvSpPr>
      <dsp:spPr>
        <a:xfrm rot="5400000">
          <a:off x="4530687" y="-1941516"/>
          <a:ext cx="264528" cy="4978546"/>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System Aspects relating to Software Development</a:t>
          </a:r>
          <a:endParaRPr lang="en-US" sz="1400" kern="1200" dirty="0"/>
        </a:p>
      </dsp:txBody>
      <dsp:txXfrm rot="-5400000">
        <a:off x="2173679" y="428405"/>
        <a:ext cx="4965633" cy="238702"/>
      </dsp:txXfrm>
    </dsp:sp>
    <dsp:sp modelId="{CB920349-EDEE-4794-AE0D-AA9155B1C567}">
      <dsp:nvSpPr>
        <dsp:cNvPr id="0" name=""/>
        <dsp:cNvSpPr/>
      </dsp:nvSpPr>
      <dsp:spPr>
        <a:xfrm>
          <a:off x="103752" y="381998"/>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2.0</a:t>
          </a:r>
          <a:endParaRPr lang="en-US" sz="1600" kern="1200" dirty="0"/>
        </a:p>
      </dsp:txBody>
      <dsp:txXfrm>
        <a:off x="120923" y="399169"/>
        <a:ext cx="1918892" cy="317413"/>
      </dsp:txXfrm>
    </dsp:sp>
    <dsp:sp modelId="{24E10560-2109-4382-B6DB-63B3E75C56E3}">
      <dsp:nvSpPr>
        <dsp:cNvPr id="0" name=""/>
        <dsp:cNvSpPr/>
      </dsp:nvSpPr>
      <dsp:spPr>
        <a:xfrm rot="5400000">
          <a:off x="3944580" y="-994504"/>
          <a:ext cx="281404" cy="3823208"/>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Life Cycle</a:t>
          </a:r>
          <a:endParaRPr lang="en-US" sz="1400" kern="1200" dirty="0"/>
        </a:p>
      </dsp:txBody>
      <dsp:txXfrm rot="-5400000">
        <a:off x="2173679" y="790134"/>
        <a:ext cx="3809471" cy="253930"/>
      </dsp:txXfrm>
    </dsp:sp>
    <dsp:sp modelId="{9CF11B59-F785-4BB7-B8FA-BEE592F03A4E}">
      <dsp:nvSpPr>
        <dsp:cNvPr id="0" name=""/>
        <dsp:cNvSpPr/>
      </dsp:nvSpPr>
      <dsp:spPr>
        <a:xfrm>
          <a:off x="103752" y="751341"/>
          <a:ext cx="1953234" cy="351755"/>
        </a:xfrm>
        <a:prstGeom prst="roundRect">
          <a:avLst/>
        </a:prstGeom>
        <a:solidFill>
          <a:schemeClr val="bg1">
            <a:lumMod val="85000"/>
          </a:scheme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tx1"/>
              </a:solidFill>
            </a:rPr>
            <a:t>DO-178C 3.0</a:t>
          </a:r>
          <a:endParaRPr lang="en-US" sz="1600" kern="1200" dirty="0">
            <a:solidFill>
              <a:schemeClr val="tx1"/>
            </a:solidFill>
          </a:endParaRPr>
        </a:p>
      </dsp:txBody>
      <dsp:txXfrm>
        <a:off x="120923" y="768512"/>
        <a:ext cx="1918892" cy="317413"/>
      </dsp:txXfrm>
    </dsp:sp>
    <dsp:sp modelId="{57DC45CA-7A39-45A4-8BBA-D2CF33A3DDDA}">
      <dsp:nvSpPr>
        <dsp:cNvPr id="0" name=""/>
        <dsp:cNvSpPr/>
      </dsp:nvSpPr>
      <dsp:spPr>
        <a:xfrm rot="5400000">
          <a:off x="3944580" y="-625161"/>
          <a:ext cx="281404" cy="3823208"/>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Planning Process</a:t>
          </a:r>
          <a:endParaRPr lang="en-US" sz="1400" kern="1200" dirty="0"/>
        </a:p>
      </dsp:txBody>
      <dsp:txXfrm rot="-5400000">
        <a:off x="2173679" y="1159477"/>
        <a:ext cx="3809471" cy="253930"/>
      </dsp:txXfrm>
    </dsp:sp>
    <dsp:sp modelId="{20299ACD-31A4-4B56-96F6-EF9AEA965D2F}">
      <dsp:nvSpPr>
        <dsp:cNvPr id="0" name=""/>
        <dsp:cNvSpPr/>
      </dsp:nvSpPr>
      <dsp:spPr>
        <a:xfrm>
          <a:off x="103752" y="1120684"/>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4.0</a:t>
          </a:r>
          <a:endParaRPr lang="en-US" sz="1600" kern="1200" dirty="0"/>
        </a:p>
      </dsp:txBody>
      <dsp:txXfrm>
        <a:off x="120923" y="1137855"/>
        <a:ext cx="1918892" cy="317413"/>
      </dsp:txXfrm>
    </dsp:sp>
    <dsp:sp modelId="{5EB7398C-6C8E-4D42-949A-F7FB87A26EAC}">
      <dsp:nvSpPr>
        <dsp:cNvPr id="0" name=""/>
        <dsp:cNvSpPr/>
      </dsp:nvSpPr>
      <dsp:spPr>
        <a:xfrm rot="5400000">
          <a:off x="3944580" y="-255818"/>
          <a:ext cx="281404" cy="3823208"/>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Development Process</a:t>
          </a:r>
          <a:endParaRPr lang="en-US" sz="1400" kern="1200" dirty="0"/>
        </a:p>
      </dsp:txBody>
      <dsp:txXfrm rot="-5400000">
        <a:off x="2173679" y="1528820"/>
        <a:ext cx="3809471" cy="253930"/>
      </dsp:txXfrm>
    </dsp:sp>
    <dsp:sp modelId="{B87393C5-8FD0-4037-BE88-287051B7A80C}">
      <dsp:nvSpPr>
        <dsp:cNvPr id="0" name=""/>
        <dsp:cNvSpPr/>
      </dsp:nvSpPr>
      <dsp:spPr>
        <a:xfrm>
          <a:off x="103752" y="1490027"/>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5.0</a:t>
          </a:r>
          <a:endParaRPr lang="en-US" sz="1600" kern="1200" dirty="0"/>
        </a:p>
      </dsp:txBody>
      <dsp:txXfrm>
        <a:off x="120923" y="1507198"/>
        <a:ext cx="1918892" cy="317413"/>
      </dsp:txXfrm>
    </dsp:sp>
    <dsp:sp modelId="{B4236758-DBAE-45F6-976B-36F6DD3CDEE5}">
      <dsp:nvSpPr>
        <dsp:cNvPr id="0" name=""/>
        <dsp:cNvSpPr/>
      </dsp:nvSpPr>
      <dsp:spPr>
        <a:xfrm rot="5400000">
          <a:off x="3944580" y="113524"/>
          <a:ext cx="281404" cy="3823208"/>
        </a:xfrm>
        <a:prstGeom prst="round2SameRect">
          <a:avLst/>
        </a:prstGeom>
        <a:solidFill>
          <a:srgbClr val="FF9900"/>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Verification Process</a:t>
          </a:r>
          <a:endParaRPr lang="en-US" sz="1400" kern="1200" dirty="0"/>
        </a:p>
      </dsp:txBody>
      <dsp:txXfrm rot="-5400000">
        <a:off x="2173679" y="1898163"/>
        <a:ext cx="3809471" cy="253930"/>
      </dsp:txXfrm>
    </dsp:sp>
    <dsp:sp modelId="{840E16A3-05E6-4233-8E65-6C9A840F0B5F}">
      <dsp:nvSpPr>
        <dsp:cNvPr id="0" name=""/>
        <dsp:cNvSpPr/>
      </dsp:nvSpPr>
      <dsp:spPr>
        <a:xfrm>
          <a:off x="103752" y="1859370"/>
          <a:ext cx="1953234" cy="351755"/>
        </a:xfrm>
        <a:prstGeom prst="roundRect">
          <a:avLst/>
        </a:prstGeom>
        <a:solidFill>
          <a:srgbClr val="FF9900"/>
        </a:soli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6.0</a:t>
          </a:r>
          <a:endParaRPr lang="en-US" sz="1600" kern="1200" dirty="0"/>
        </a:p>
      </dsp:txBody>
      <dsp:txXfrm>
        <a:off x="120923" y="1876541"/>
        <a:ext cx="1918892" cy="317413"/>
      </dsp:txXfrm>
    </dsp:sp>
    <dsp:sp modelId="{23D7D7A4-7F4D-412F-9C75-F226C1DB32CE}">
      <dsp:nvSpPr>
        <dsp:cNvPr id="0" name=""/>
        <dsp:cNvSpPr/>
      </dsp:nvSpPr>
      <dsp:spPr>
        <a:xfrm rot="5400000">
          <a:off x="3944580" y="482867"/>
          <a:ext cx="281404" cy="3823208"/>
        </a:xfrm>
        <a:prstGeom prst="round2SameRect">
          <a:avLst/>
        </a:prstGeom>
        <a:solidFill>
          <a:schemeClr val="bg1">
            <a:lumMod val="8500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Configuration Management Process</a:t>
          </a:r>
          <a:endParaRPr lang="en-US" sz="1400" kern="1200" dirty="0"/>
        </a:p>
      </dsp:txBody>
      <dsp:txXfrm rot="-5400000">
        <a:off x="2173679" y="2267506"/>
        <a:ext cx="3809471" cy="253930"/>
      </dsp:txXfrm>
    </dsp:sp>
    <dsp:sp modelId="{5648E8B3-3EFE-4D8C-A589-8E978809883A}">
      <dsp:nvSpPr>
        <dsp:cNvPr id="0" name=""/>
        <dsp:cNvSpPr/>
      </dsp:nvSpPr>
      <dsp:spPr>
        <a:xfrm>
          <a:off x="95300" y="2218811"/>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7.0</a:t>
          </a:r>
          <a:endParaRPr lang="en-US" sz="1600" kern="1200" dirty="0"/>
        </a:p>
      </dsp:txBody>
      <dsp:txXfrm>
        <a:off x="112471" y="2235982"/>
        <a:ext cx="1918892" cy="317413"/>
      </dsp:txXfrm>
    </dsp:sp>
    <dsp:sp modelId="{420D60B6-5DDD-4E12-97A3-1231ADE68059}">
      <dsp:nvSpPr>
        <dsp:cNvPr id="0" name=""/>
        <dsp:cNvSpPr/>
      </dsp:nvSpPr>
      <dsp:spPr>
        <a:xfrm rot="5400000">
          <a:off x="3966991" y="829799"/>
          <a:ext cx="281404" cy="3868030"/>
        </a:xfrm>
        <a:prstGeom prst="round2SameRect">
          <a:avLst/>
        </a:prstGeom>
        <a:solidFill>
          <a:srgbClr val="FF9900"/>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solidFill>
                <a:schemeClr val="tx1"/>
              </a:solidFill>
            </a:rPr>
            <a:t>Software Quality Assurance Process</a:t>
          </a:r>
          <a:endParaRPr lang="en-US" sz="1400" kern="1200" dirty="0">
            <a:solidFill>
              <a:schemeClr val="tx1"/>
            </a:solidFill>
          </a:endParaRPr>
        </a:p>
      </dsp:txBody>
      <dsp:txXfrm rot="-5400000">
        <a:off x="2173679" y="2636849"/>
        <a:ext cx="3854293" cy="253930"/>
      </dsp:txXfrm>
    </dsp:sp>
    <dsp:sp modelId="{E40B142B-9811-40C7-9FC6-6F4FD9186B31}">
      <dsp:nvSpPr>
        <dsp:cNvPr id="0" name=""/>
        <dsp:cNvSpPr/>
      </dsp:nvSpPr>
      <dsp:spPr>
        <a:xfrm>
          <a:off x="103752" y="2592777"/>
          <a:ext cx="1953234" cy="351755"/>
        </a:xfrm>
        <a:prstGeom prst="roundRect">
          <a:avLst/>
        </a:prstGeom>
        <a:solidFill>
          <a:srgbClr val="FF9900"/>
        </a:soli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solidFill>
                <a:schemeClr val="tx1"/>
              </a:solidFill>
            </a:rPr>
            <a:t>DO-178C 8.0</a:t>
          </a:r>
          <a:endParaRPr lang="en-US" sz="1600" kern="1200" dirty="0">
            <a:solidFill>
              <a:schemeClr val="tx1"/>
            </a:solidFill>
          </a:endParaRPr>
        </a:p>
      </dsp:txBody>
      <dsp:txXfrm>
        <a:off x="120923" y="2609948"/>
        <a:ext cx="1918892" cy="317413"/>
      </dsp:txXfrm>
    </dsp:sp>
    <dsp:sp modelId="{57287531-A96C-46D2-B39C-3487C3058614}">
      <dsp:nvSpPr>
        <dsp:cNvPr id="0" name=""/>
        <dsp:cNvSpPr/>
      </dsp:nvSpPr>
      <dsp:spPr>
        <a:xfrm rot="5400000">
          <a:off x="3966991" y="1199142"/>
          <a:ext cx="281404" cy="3868030"/>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Certification Liaison Process</a:t>
          </a:r>
          <a:endParaRPr lang="en-US" sz="1400" kern="1200" dirty="0"/>
        </a:p>
      </dsp:txBody>
      <dsp:txXfrm rot="-5400000">
        <a:off x="2173679" y="3006192"/>
        <a:ext cx="3854293" cy="253930"/>
      </dsp:txXfrm>
    </dsp:sp>
    <dsp:sp modelId="{11A12A7E-FE5D-4AAC-A1D2-0D09F11AB2B3}">
      <dsp:nvSpPr>
        <dsp:cNvPr id="0" name=""/>
        <dsp:cNvSpPr/>
      </dsp:nvSpPr>
      <dsp:spPr>
        <a:xfrm>
          <a:off x="103752" y="2962120"/>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9.0</a:t>
          </a:r>
          <a:endParaRPr lang="en-US" sz="1600" kern="1200" dirty="0"/>
        </a:p>
      </dsp:txBody>
      <dsp:txXfrm>
        <a:off x="120923" y="2979291"/>
        <a:ext cx="1918892" cy="317413"/>
      </dsp:txXfrm>
    </dsp:sp>
    <dsp:sp modelId="{2828336A-31AD-4429-82C6-0834E7981501}">
      <dsp:nvSpPr>
        <dsp:cNvPr id="0" name=""/>
        <dsp:cNvSpPr/>
      </dsp:nvSpPr>
      <dsp:spPr>
        <a:xfrm rot="5400000">
          <a:off x="3966991" y="1568485"/>
          <a:ext cx="281404" cy="3868030"/>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Overview of Certification Process</a:t>
          </a:r>
          <a:endParaRPr lang="en-US" sz="1400" kern="1200" dirty="0"/>
        </a:p>
      </dsp:txBody>
      <dsp:txXfrm rot="-5400000">
        <a:off x="2173679" y="3375535"/>
        <a:ext cx="3854293" cy="253930"/>
      </dsp:txXfrm>
    </dsp:sp>
    <dsp:sp modelId="{A0E85660-D8F4-4B9B-BCB5-992F80D6A878}">
      <dsp:nvSpPr>
        <dsp:cNvPr id="0" name=""/>
        <dsp:cNvSpPr/>
      </dsp:nvSpPr>
      <dsp:spPr>
        <a:xfrm>
          <a:off x="103752" y="3331463"/>
          <a:ext cx="1953234" cy="35175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smtClean="0"/>
            <a:t>DO-178C 10.0</a:t>
          </a:r>
          <a:endParaRPr lang="en-US" sz="1600" kern="1200" dirty="0"/>
        </a:p>
      </dsp:txBody>
      <dsp:txXfrm>
        <a:off x="120923" y="3348634"/>
        <a:ext cx="1918892" cy="317413"/>
      </dsp:txXfrm>
    </dsp:sp>
    <dsp:sp modelId="{2822BF4D-06C6-4EDA-845E-7B0C6DC9AB08}">
      <dsp:nvSpPr>
        <dsp:cNvPr id="0" name=""/>
        <dsp:cNvSpPr/>
      </dsp:nvSpPr>
      <dsp:spPr>
        <a:xfrm rot="5400000">
          <a:off x="3929180" y="1977195"/>
          <a:ext cx="281404" cy="3789297"/>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Software Life Cycle Data</a:t>
          </a:r>
          <a:endParaRPr lang="en-US" sz="1400" kern="1200" dirty="0"/>
        </a:p>
      </dsp:txBody>
      <dsp:txXfrm rot="-5400000">
        <a:off x="2175234" y="3744879"/>
        <a:ext cx="3775560" cy="253930"/>
      </dsp:txXfrm>
    </dsp:sp>
    <dsp:sp modelId="{39F2C3B7-1E85-48B2-8585-9990BEE69033}">
      <dsp:nvSpPr>
        <dsp:cNvPr id="0" name=""/>
        <dsp:cNvSpPr/>
      </dsp:nvSpPr>
      <dsp:spPr>
        <a:xfrm>
          <a:off x="78190" y="3699898"/>
          <a:ext cx="1954790" cy="351755"/>
        </a:xfrm>
        <a:prstGeom prst="round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t>DO-178C 11.0</a:t>
          </a:r>
          <a:endParaRPr lang="en-US" sz="1400" kern="1200" dirty="0"/>
        </a:p>
      </dsp:txBody>
      <dsp:txXfrm>
        <a:off x="95361" y="3717069"/>
        <a:ext cx="1920448" cy="317413"/>
      </dsp:txXfrm>
    </dsp:sp>
    <dsp:sp modelId="{E810B86B-0D57-4AEB-B359-DC3F8D63E777}">
      <dsp:nvSpPr>
        <dsp:cNvPr id="0" name=""/>
        <dsp:cNvSpPr/>
      </dsp:nvSpPr>
      <dsp:spPr>
        <a:xfrm rot="5400000">
          <a:off x="3856312" y="2419406"/>
          <a:ext cx="281404" cy="3643560"/>
        </a:xfrm>
        <a:prstGeom prst="round2Same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Additional Considerations</a:t>
          </a:r>
          <a:endParaRPr lang="en-US" sz="1400" kern="1200" dirty="0"/>
        </a:p>
      </dsp:txBody>
      <dsp:txXfrm rot="-5400000">
        <a:off x="2175235" y="4114221"/>
        <a:ext cx="3629823" cy="253930"/>
      </dsp:txXfrm>
    </dsp:sp>
    <dsp:sp modelId="{075435E5-1753-4A4C-80F9-D30C0814F72F}">
      <dsp:nvSpPr>
        <dsp:cNvPr id="0" name=""/>
        <dsp:cNvSpPr/>
      </dsp:nvSpPr>
      <dsp:spPr>
        <a:xfrm>
          <a:off x="150162" y="4065309"/>
          <a:ext cx="1954790" cy="351755"/>
        </a:xfrm>
        <a:prstGeom prst="round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t>DO-178C 12.0</a:t>
          </a:r>
          <a:endParaRPr lang="en-US" sz="1400" kern="1200" dirty="0"/>
        </a:p>
      </dsp:txBody>
      <dsp:txXfrm>
        <a:off x="167333" y="4082480"/>
        <a:ext cx="1920448" cy="31741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10/9/2012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dirty="0"/>
          </a:p>
        </p:txBody>
      </p:sp>
    </p:spTree>
    <p:extLst>
      <p:ext uri="{BB962C8B-B14F-4D97-AF65-F5344CB8AC3E}">
        <p14:creationId xmlns:p14="http://schemas.microsoft.com/office/powerpoint/2010/main" val="2947701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10/9/2012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dirty="0"/>
          </a:p>
        </p:txBody>
      </p:sp>
    </p:spTree>
    <p:extLst>
      <p:ext uri="{BB962C8B-B14F-4D97-AF65-F5344CB8AC3E}">
        <p14:creationId xmlns:p14="http://schemas.microsoft.com/office/powerpoint/2010/main" val="3534289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D73B8C3-A209-4A55-9261-22C2A02B3159}" type="slidenum">
              <a:rPr lang="en-US" smtClean="0"/>
              <a:pPr/>
              <a:t>3</a:t>
            </a:fld>
            <a:endParaRPr lang="en-US" dirty="0"/>
          </a:p>
        </p:txBody>
      </p:sp>
    </p:spTree>
    <p:extLst>
      <p:ext uri="{BB962C8B-B14F-4D97-AF65-F5344CB8AC3E}">
        <p14:creationId xmlns:p14="http://schemas.microsoft.com/office/powerpoint/2010/main" val="204307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AA592-6BBA-433D-8BB3-21868DDBAE7E}" type="slidenum">
              <a:rPr lang="en-US"/>
              <a:pPr/>
              <a:t>15</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normAutofit/>
          </a:bodyPr>
          <a:lstStyle/>
          <a:p>
            <a:r>
              <a:rPr lang="fr-FR" sz="1600" dirty="0" smtClean="0"/>
              <a:t>This </a:t>
            </a:r>
            <a:r>
              <a:rPr lang="fr-FR" sz="1600" dirty="0" err="1" smtClean="0"/>
              <a:t>approach</a:t>
            </a:r>
            <a:r>
              <a:rPr lang="fr-FR" sz="1600" dirty="0" smtClean="0"/>
              <a:t> </a:t>
            </a:r>
            <a:r>
              <a:rPr lang="fr-FR" sz="1600" dirty="0" err="1" smtClean="0"/>
              <a:t>is</a:t>
            </a:r>
            <a:r>
              <a:rPr lang="fr-FR" sz="1600" dirty="0" smtClean="0"/>
              <a:t> applicable </a:t>
            </a:r>
            <a:r>
              <a:rPr lang="fr-FR" sz="1600" dirty="0" err="1" smtClean="0"/>
              <a:t>where</a:t>
            </a:r>
            <a:r>
              <a:rPr lang="fr-FR" sz="1600" dirty="0" smtClean="0"/>
              <a:t> </a:t>
            </a:r>
            <a:r>
              <a:rPr lang="fr-FR" sz="1600" dirty="0" err="1" smtClean="0"/>
              <a:t>ever</a:t>
            </a:r>
            <a:r>
              <a:rPr lang="fr-FR" sz="1600" dirty="0" smtClean="0"/>
              <a:t> the model and the Model Parent </a:t>
            </a:r>
            <a:r>
              <a:rPr lang="fr-FR" sz="1600" dirty="0" err="1" smtClean="0"/>
              <a:t>requirements</a:t>
            </a:r>
            <a:r>
              <a:rPr lang="fr-FR" sz="1600" dirty="0" smtClean="0"/>
              <a:t> are (system area or SW area)</a:t>
            </a:r>
          </a:p>
          <a:p>
            <a:endParaRPr lang="fr-FR" sz="1600" dirty="0" smtClean="0"/>
          </a:p>
          <a:p>
            <a:r>
              <a:rPr lang="fr-FR" sz="1600" dirty="0" err="1" smtClean="0"/>
              <a:t>Remark</a:t>
            </a:r>
            <a:r>
              <a:rPr lang="fr-FR" sz="1600" dirty="0" smtClean="0"/>
              <a:t>: Model Parent </a:t>
            </a:r>
            <a:r>
              <a:rPr lang="fr-FR" sz="1600" dirty="0" err="1" smtClean="0"/>
              <a:t>Requirements</a:t>
            </a:r>
            <a:r>
              <a:rPr lang="fr-FR" sz="1600" dirty="0" smtClean="0"/>
              <a:t> </a:t>
            </a:r>
            <a:r>
              <a:rPr lang="fr-FR" sz="1600" dirty="0" err="1" smtClean="0"/>
              <a:t>is</a:t>
            </a:r>
            <a:r>
              <a:rPr lang="fr-FR" sz="1600" dirty="0" smtClean="0"/>
              <a:t> not the </a:t>
            </a:r>
            <a:r>
              <a:rPr lang="fr-FR" sz="1600" dirty="0" err="1" smtClean="0"/>
              <a:t>terms</a:t>
            </a:r>
            <a:r>
              <a:rPr lang="fr-FR" sz="1600" dirty="0" smtClean="0"/>
              <a:t> </a:t>
            </a:r>
            <a:r>
              <a:rPr lang="fr-FR" sz="1600" dirty="0" err="1" smtClean="0"/>
              <a:t>used</a:t>
            </a:r>
            <a:r>
              <a:rPr lang="fr-FR" sz="1600" dirty="0" smtClean="0"/>
              <a:t> in the </a:t>
            </a:r>
            <a:r>
              <a:rPr lang="fr-FR" sz="1600" dirty="0" err="1" smtClean="0"/>
              <a:t>supplement</a:t>
            </a:r>
            <a:r>
              <a:rPr lang="fr-FR" sz="1600" dirty="0" smtClean="0"/>
              <a:t> but </a:t>
            </a:r>
            <a:r>
              <a:rPr lang="fr-FR" sz="1600" dirty="0" err="1" smtClean="0"/>
              <a:t>this</a:t>
            </a:r>
            <a:r>
              <a:rPr lang="fr-FR" sz="1600" dirty="0" smtClean="0"/>
              <a:t> one </a:t>
            </a:r>
            <a:r>
              <a:rPr lang="fr-FR" sz="1600" dirty="0" err="1" smtClean="0"/>
              <a:t>is</a:t>
            </a:r>
            <a:r>
              <a:rPr lang="fr-FR" sz="1600" dirty="0" smtClean="0"/>
              <a:t> more concise and I </a:t>
            </a:r>
            <a:r>
              <a:rPr lang="fr-FR" sz="1600" dirty="0" err="1" smtClean="0"/>
              <a:t>believe</a:t>
            </a:r>
            <a:r>
              <a:rPr lang="fr-FR" sz="1600" dirty="0" smtClean="0"/>
              <a:t> </a:t>
            </a:r>
            <a:r>
              <a:rPr lang="fr-FR" sz="1600" dirty="0" err="1" smtClean="0"/>
              <a:t>very</a:t>
            </a:r>
            <a:r>
              <a:rPr lang="fr-FR" sz="1600" dirty="0" smtClean="0"/>
              <a:t> </a:t>
            </a:r>
            <a:r>
              <a:rPr lang="fr-FR" sz="1600" dirty="0" err="1" smtClean="0"/>
              <a:t>wel</a:t>
            </a:r>
            <a:r>
              <a:rPr lang="fr-FR" sz="1600" dirty="0" smtClean="0"/>
              <a:t> </a:t>
            </a:r>
            <a:r>
              <a:rPr lang="fr-FR" sz="1600" dirty="0" err="1" smtClean="0"/>
              <a:t>understandable</a:t>
            </a:r>
            <a:r>
              <a:rPr lang="fr-FR" sz="1600" dirty="0" smtClean="0"/>
              <a:t>.</a:t>
            </a:r>
            <a:endParaRPr lang="fr-FR" sz="16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F81375-C52A-4146-893F-28FF9279B84A}" type="slidenum">
              <a:rPr lang="en-US"/>
              <a:pPr/>
              <a:t>16</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pPr eaLnBrk="1" hangingPunct="1">
              <a:buFont typeface="Wingdings" pitchFamily="2" charset="2"/>
              <a:buChar char="§"/>
            </a:pPr>
            <a:r>
              <a:rPr lang="de-DE" dirty="0" smtClean="0">
                <a:latin typeface="Times"/>
              </a:rPr>
              <a:t> DO-178C</a:t>
            </a:r>
            <a:r>
              <a:rPr lang="de-DE" baseline="0" dirty="0" smtClean="0">
                <a:latin typeface="Times"/>
              </a:rPr>
              <a:t> dash 6 is concerned with software development processes and includes information on the usage of MBD, early V&amp;V (such as testing at the model level) and PCG</a:t>
            </a:r>
          </a:p>
          <a:p>
            <a:pPr eaLnBrk="1" hangingPunct="1">
              <a:buFont typeface="Wingdings" pitchFamily="2" charset="2"/>
              <a:buChar char="§"/>
            </a:pPr>
            <a:r>
              <a:rPr lang="de-DE" baseline="0" dirty="0" smtClean="0">
                <a:latin typeface="Times"/>
              </a:rPr>
              <a:t> </a:t>
            </a:r>
            <a:r>
              <a:rPr lang="de-DE" dirty="0" smtClean="0">
                <a:latin typeface="Times"/>
              </a:rPr>
              <a:t>Part 8 </a:t>
            </a:r>
            <a:r>
              <a:rPr lang="de-DE" dirty="0" err="1" smtClean="0">
                <a:latin typeface="Times"/>
              </a:rPr>
              <a:t>is</a:t>
            </a:r>
            <a:r>
              <a:rPr lang="de-DE" dirty="0" smtClean="0">
                <a:latin typeface="Times"/>
              </a:rPr>
              <a:t> </a:t>
            </a:r>
            <a:r>
              <a:rPr lang="de-DE" dirty="0" err="1" smtClean="0">
                <a:latin typeface="Times"/>
              </a:rPr>
              <a:t>covers</a:t>
            </a:r>
            <a:r>
              <a:rPr lang="de-DE" dirty="0" smtClean="0">
                <a:latin typeface="Times"/>
              </a:rPr>
              <a:t> </a:t>
            </a:r>
            <a:r>
              <a:rPr lang="de-DE" dirty="0" err="1" smtClean="0">
                <a:latin typeface="Times"/>
              </a:rPr>
              <a:t>among</a:t>
            </a:r>
            <a:r>
              <a:rPr lang="de-DE" dirty="0" smtClean="0">
                <a:latin typeface="Times"/>
              </a:rPr>
              <a:t> </a:t>
            </a:r>
            <a:r>
              <a:rPr lang="de-DE" dirty="0" err="1" smtClean="0">
                <a:latin typeface="Times"/>
              </a:rPr>
              <a:t>other</a:t>
            </a:r>
            <a:r>
              <a:rPr lang="de-DE" dirty="0" smtClean="0">
                <a:latin typeface="Times"/>
              </a:rPr>
              <a:t> </a:t>
            </a:r>
            <a:r>
              <a:rPr lang="de-DE" dirty="0" err="1" smtClean="0">
                <a:latin typeface="Times"/>
              </a:rPr>
              <a:t>supporting</a:t>
            </a:r>
            <a:r>
              <a:rPr lang="de-DE" dirty="0" smtClean="0">
                <a:latin typeface="Times"/>
              </a:rPr>
              <a:t> </a:t>
            </a:r>
            <a:r>
              <a:rPr lang="de-DE" dirty="0" err="1" smtClean="0">
                <a:latin typeface="Times"/>
              </a:rPr>
              <a:t>processes</a:t>
            </a:r>
            <a:r>
              <a:rPr lang="de-DE" dirty="0" smtClean="0">
                <a:latin typeface="Times"/>
              </a:rPr>
              <a:t> </a:t>
            </a:r>
            <a:r>
              <a:rPr lang="de-DE" dirty="0" err="1" smtClean="0">
                <a:latin typeface="Times"/>
              </a:rPr>
              <a:t>tool</a:t>
            </a:r>
            <a:r>
              <a:rPr lang="de-DE" dirty="0" smtClean="0">
                <a:latin typeface="Times"/>
              </a:rPr>
              <a:t> </a:t>
            </a:r>
            <a:r>
              <a:rPr lang="de-DE" dirty="0" err="1" smtClean="0">
                <a:latin typeface="Times"/>
              </a:rPr>
              <a:t>qualification</a:t>
            </a:r>
            <a:r>
              <a:rPr lang="de-DE" dirty="0" smtClean="0">
                <a:latin typeface="Times"/>
              </a:rPr>
              <a:t> </a:t>
            </a:r>
            <a:r>
              <a:rPr lang="de-DE" dirty="0" err="1" smtClean="0">
                <a:latin typeface="Times"/>
              </a:rPr>
              <a:t>topics</a:t>
            </a:r>
            <a:endParaRPr lang="en-US" dirty="0" smtClean="0">
              <a:latin typeface="Times"/>
            </a:endParaRPr>
          </a:p>
          <a:p>
            <a:pPr eaLnBrk="1" hangingPunct="1"/>
            <a:endParaRPr lang="en-US" dirty="0" smtClean="0">
              <a:latin typeface="Times"/>
            </a:endParaRPr>
          </a:p>
        </p:txBody>
      </p:sp>
      <p:sp>
        <p:nvSpPr>
          <p:cNvPr id="174084" name="Slide Number Placeholder 3"/>
          <p:cNvSpPr>
            <a:spLocks noGrp="1"/>
          </p:cNvSpPr>
          <p:nvPr>
            <p:ph type="sldNum" sz="quarter" idx="5"/>
          </p:nvPr>
        </p:nvSpPr>
        <p:spPr>
          <a:noFill/>
        </p:spPr>
        <p:txBody>
          <a:bodyPr/>
          <a:lstStyle/>
          <a:p>
            <a:fld id="{7CDD98ED-5589-4925-9B21-E5434D59302E}" type="slidenum">
              <a:rPr lang="en-US" smtClean="0">
                <a:solidFill>
                  <a:prstClr val="black"/>
                </a:solidFill>
              </a:rPr>
              <a:pPr/>
              <a:t>20</a:t>
            </a:fld>
            <a:endParaRPr lang="en-US" smtClean="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21</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88FA101-3B40-4BBB-B5EB-B32D4D6EC64B}" type="slidenum">
              <a:rPr lang="en-US" smtClean="0">
                <a:latin typeface="Arial" pitchFamily="34" charset="0"/>
              </a:rPr>
              <a:pPr/>
              <a:t>22</a:t>
            </a:fld>
            <a:endParaRPr lang="en-US"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1418" tIns="45710" rIns="91418" bIns="45710"/>
          <a:lstStyle/>
          <a:p>
            <a:pPr eaLnBrk="1" hangingPunct="1"/>
            <a:r>
              <a:rPr lang="de-DE" dirty="0" smtClean="0">
                <a:latin typeface="Times"/>
              </a:rPr>
              <a:t>- Tool Chain </a:t>
            </a:r>
            <a:r>
              <a:rPr lang="de-DE" dirty="0" err="1" smtClean="0">
                <a:latin typeface="Times"/>
              </a:rPr>
              <a:t>example</a:t>
            </a:r>
            <a:r>
              <a:rPr lang="de-DE" dirty="0" smtClean="0">
                <a:latin typeface="Times"/>
              </a:rPr>
              <a:t> (not all </a:t>
            </a:r>
            <a:r>
              <a:rPr lang="de-DE" dirty="0" err="1" smtClean="0">
                <a:latin typeface="Times"/>
              </a:rPr>
              <a:t>steps</a:t>
            </a:r>
            <a:r>
              <a:rPr lang="de-DE" dirty="0" smtClean="0">
                <a:latin typeface="Times"/>
              </a:rPr>
              <a:t>/</a:t>
            </a:r>
            <a:r>
              <a:rPr lang="de-DE" dirty="0" err="1" smtClean="0">
                <a:latin typeface="Times"/>
              </a:rPr>
              <a:t>tools</a:t>
            </a:r>
            <a:r>
              <a:rPr lang="de-DE" dirty="0" smtClean="0">
                <a:latin typeface="Times"/>
              </a:rPr>
              <a:t> </a:t>
            </a:r>
            <a:r>
              <a:rPr lang="de-DE" dirty="0" err="1" smtClean="0">
                <a:latin typeface="Times"/>
              </a:rPr>
              <a:t>are</a:t>
            </a:r>
            <a:r>
              <a:rPr lang="de-DE" dirty="0" smtClean="0">
                <a:latin typeface="Times"/>
              </a:rPr>
              <a:t> </a:t>
            </a:r>
            <a:r>
              <a:rPr lang="de-DE" dirty="0" err="1" smtClean="0">
                <a:latin typeface="Times"/>
              </a:rPr>
              <a:t>mandatory</a:t>
            </a:r>
            <a:r>
              <a:rPr lang="de-DE" dirty="0" smtClean="0">
                <a:latin typeface="Times"/>
              </a:rPr>
              <a:t>)</a:t>
            </a:r>
          </a:p>
          <a:p>
            <a:pPr eaLnBrk="1" hangingPunct="1"/>
            <a:r>
              <a:rPr lang="de-DE" dirty="0" smtClean="0">
                <a:latin typeface="Times"/>
              </a:rPr>
              <a:t>- Integrated </a:t>
            </a:r>
            <a:r>
              <a:rPr lang="de-DE" dirty="0" err="1" smtClean="0">
                <a:latin typeface="Times"/>
              </a:rPr>
              <a:t>tool</a:t>
            </a:r>
            <a:r>
              <a:rPr lang="de-DE" dirty="0" smtClean="0">
                <a:latin typeface="Times"/>
              </a:rPr>
              <a:t> </a:t>
            </a:r>
            <a:r>
              <a:rPr lang="de-DE" dirty="0" err="1" smtClean="0">
                <a:latin typeface="Times"/>
              </a:rPr>
              <a:t>chain</a:t>
            </a:r>
            <a:r>
              <a:rPr lang="de-DE" dirty="0" smtClean="0">
                <a:latin typeface="Times"/>
              </a:rPr>
              <a:t>, </a:t>
            </a:r>
            <a:r>
              <a:rPr lang="de-DE" dirty="0" err="1" smtClean="0">
                <a:latin typeface="Times"/>
              </a:rPr>
              <a:t>covering</a:t>
            </a:r>
            <a:r>
              <a:rPr lang="de-DE" dirty="0" smtClean="0">
                <a:latin typeface="Times"/>
              </a:rPr>
              <a:t> </a:t>
            </a:r>
            <a:r>
              <a:rPr lang="de-DE" dirty="0" err="1" smtClean="0">
                <a:latin typeface="Times"/>
              </a:rPr>
              <a:t>both</a:t>
            </a:r>
            <a:r>
              <a:rPr lang="de-DE" dirty="0" smtClean="0">
                <a:latin typeface="Times"/>
              </a:rPr>
              <a:t> Software </a:t>
            </a:r>
            <a:r>
              <a:rPr lang="de-DE" dirty="0" err="1" smtClean="0">
                <a:latin typeface="Times"/>
              </a:rPr>
              <a:t>development</a:t>
            </a:r>
            <a:r>
              <a:rPr lang="de-DE" dirty="0" smtClean="0">
                <a:latin typeface="Times"/>
              </a:rPr>
              <a:t> </a:t>
            </a:r>
            <a:r>
              <a:rPr lang="de-DE" dirty="0" err="1" smtClean="0">
                <a:latin typeface="Times"/>
              </a:rPr>
              <a:t>as</a:t>
            </a:r>
            <a:r>
              <a:rPr lang="de-DE" dirty="0" smtClean="0">
                <a:latin typeface="Times"/>
              </a:rPr>
              <a:t> well </a:t>
            </a:r>
            <a:r>
              <a:rPr lang="de-DE" dirty="0" err="1" smtClean="0">
                <a:latin typeface="Times"/>
              </a:rPr>
              <a:t>as</a:t>
            </a:r>
            <a:r>
              <a:rPr lang="de-DE" dirty="0" smtClean="0">
                <a:latin typeface="Times"/>
              </a:rPr>
              <a:t> </a:t>
            </a:r>
            <a:r>
              <a:rPr lang="de-DE" dirty="0" err="1" smtClean="0">
                <a:latin typeface="Times"/>
              </a:rPr>
              <a:t>verification</a:t>
            </a:r>
            <a:r>
              <a:rPr lang="de-DE" dirty="0" smtClean="0">
                <a:latin typeface="Times"/>
              </a:rPr>
              <a:t> </a:t>
            </a:r>
            <a:r>
              <a:rPr lang="de-DE" dirty="0" err="1" smtClean="0">
                <a:latin typeface="Times"/>
              </a:rPr>
              <a:t>and</a:t>
            </a:r>
            <a:r>
              <a:rPr lang="de-DE" dirty="0" smtClean="0">
                <a:latin typeface="Times"/>
              </a:rPr>
              <a:t> </a:t>
            </a:r>
            <a:r>
              <a:rPr lang="de-DE" dirty="0" err="1" smtClean="0">
                <a:latin typeface="Times"/>
              </a:rPr>
              <a:t>validation</a:t>
            </a:r>
            <a:r>
              <a:rPr lang="de-DE" dirty="0" smtClean="0">
                <a:latin typeface="Times"/>
              </a:rPr>
              <a:t>)</a:t>
            </a:r>
          </a:p>
          <a:p>
            <a:pPr eaLnBrk="1" hangingPunct="1"/>
            <a:endParaRPr lang="de-DE" dirty="0" smtClean="0">
              <a:latin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81000"/>
            <a:ext cx="4572000"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r>
              <a:rPr lang="en-US" b="1" dirty="0" smtClean="0">
                <a:solidFill>
                  <a:srgbClr val="FF0000"/>
                </a:solidFill>
                <a:latin typeface="Arial" pitchFamily="34" charset="0"/>
                <a:cs typeface="Arial" pitchFamily="34" charset="0"/>
              </a:rPr>
              <a:t>Must be suitable for customers </a:t>
            </a:r>
            <a:r>
              <a:rPr lang="en-US" b="1" dirty="0" smtClean="0">
                <a:latin typeface="Arial" pitchFamily="34" charset="0"/>
                <a:cs typeface="Arial" pitchFamily="34" charset="0"/>
              </a:rPr>
              <a:t>as the slide will be made available for external use at the time of release.</a:t>
            </a:r>
          </a:p>
          <a:p>
            <a:pPr>
              <a:lnSpc>
                <a:spcPct val="80000"/>
              </a:lnSpc>
            </a:pPr>
            <a:endParaRPr lang="en-US" b="1"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Motivation</a:t>
            </a:r>
          </a:p>
          <a:p>
            <a:pPr>
              <a:lnSpc>
                <a:spcPct val="80000"/>
              </a:lnSpc>
            </a:pPr>
            <a:r>
              <a:rPr lang="en-US" dirty="0" smtClean="0">
                <a:latin typeface="Arial" pitchFamily="34" charset="0"/>
                <a:cs typeface="Arial" pitchFamily="34" charset="0"/>
              </a:rPr>
              <a:t>One or two sentences describing the problem in terms of how customers phrased or think of the issue. Consider both the feature and the workflow motivations.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Solution (Added Details)</a:t>
            </a:r>
            <a:endParaRPr lang="en-US" dirty="0" smtClean="0">
              <a:latin typeface="Arial" pitchFamily="34" charset="0"/>
              <a:cs typeface="Arial" pitchFamily="34" charset="0"/>
            </a:endParaRPr>
          </a:p>
          <a:p>
            <a:pPr>
              <a:lnSpc>
                <a:spcPct val="80000"/>
              </a:lnSpc>
            </a:pPr>
            <a:r>
              <a:rPr lang="en-US" dirty="0" smtClean="0">
                <a:latin typeface="Arial" pitchFamily="34" charset="0"/>
                <a:cs typeface="Arial" pitchFamily="34" charset="0"/>
              </a:rPr>
              <a:t>More details as appropriate. How does it integrate with other features and products?</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Doc Reference</a:t>
            </a:r>
          </a:p>
          <a:p>
            <a:pPr>
              <a:lnSpc>
                <a:spcPct val="80000"/>
              </a:lnSpc>
            </a:pPr>
            <a:r>
              <a:rPr lang="en-US" dirty="0" smtClean="0">
                <a:latin typeface="Arial" pitchFamily="34" charset="0"/>
                <a:cs typeface="Arial" pitchFamily="34" charset="0"/>
              </a:rPr>
              <a:t>In addition to release notes, which should be the source for most of the information on this slide.  Add a doc reference if possible.</a:t>
            </a:r>
            <a:endParaRPr lang="en-US" dirty="0" smtClean="0">
              <a:latin typeface="Arial" pitchFamily="34" charset="0"/>
              <a:cs typeface="Arial" pitchFamily="34" charset="0"/>
              <a:sym typeface="Wingdings" pitchFamily="2" charset="2"/>
            </a:endParaRP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Demo</a:t>
            </a:r>
          </a:p>
          <a:p>
            <a:pPr>
              <a:lnSpc>
                <a:spcPct val="80000"/>
              </a:lnSpc>
            </a:pPr>
            <a:r>
              <a:rPr lang="en-US" dirty="0" smtClean="0">
                <a:latin typeface="Arial" pitchFamily="34" charset="0"/>
                <a:cs typeface="Arial" pitchFamily="34" charset="0"/>
              </a:rPr>
              <a:t>Shipping demo name</a:t>
            </a:r>
          </a:p>
          <a:p>
            <a:pPr>
              <a:lnSpc>
                <a:spcPct val="80000"/>
              </a:lnSpc>
            </a:pPr>
            <a:endParaRPr lang="en-US" dirty="0" smtClean="0">
              <a:latin typeface="Arial" pitchFamily="34" charset="0"/>
              <a:cs typeface="Arial" pitchFamily="34" charset="0"/>
            </a:endParaRPr>
          </a:p>
          <a:p>
            <a:pPr>
              <a:lnSpc>
                <a:spcPct val="80000"/>
              </a:lnSpc>
            </a:pPr>
            <a:r>
              <a:rPr lang="en-US" b="1" dirty="0" smtClean="0">
                <a:latin typeface="Arial" pitchFamily="34" charset="0"/>
                <a:cs typeface="Arial" pitchFamily="34" charset="0"/>
              </a:rPr>
              <a:t>Limitations, Known Problems, and Workarounds</a:t>
            </a:r>
          </a:p>
          <a:p>
            <a:pPr>
              <a:lnSpc>
                <a:spcPct val="80000"/>
              </a:lnSpc>
            </a:pPr>
            <a:r>
              <a:rPr lang="en-US" dirty="0" smtClean="0">
                <a:latin typeface="Arial" pitchFamily="34" charset="0"/>
                <a:cs typeface="Arial" pitchFamily="34" charset="0"/>
              </a:rPr>
              <a:t>What are the current limitations? Are there problems end users are likely to run into? Are there Workarounds? Is anything likely to break, not just feature or product but interoperability with other products?</a:t>
            </a:r>
          </a:p>
          <a:p>
            <a:pPr>
              <a:lnSpc>
                <a:spcPct val="80000"/>
              </a:lnSpc>
            </a:pPr>
            <a:endParaRPr lang="en-US" dirty="0" smtClean="0">
              <a:latin typeface="Arial" pitchFamily="34" charset="0"/>
              <a:cs typeface="Arial" pitchFamily="34" charset="0"/>
            </a:endParaRPr>
          </a:p>
          <a:p>
            <a:pPr>
              <a:lnSpc>
                <a:spcPct val="80000"/>
              </a:lnSpc>
            </a:pPr>
            <a:r>
              <a:rPr lang="en-US" b="1" i="1" dirty="0" smtClean="0">
                <a:latin typeface="Arial" pitchFamily="34" charset="0"/>
                <a:cs typeface="Arial" pitchFamily="34" charset="0"/>
              </a:rPr>
              <a:t>Questions and Debugging Tips (for MathWorks Support team)</a:t>
            </a:r>
          </a:p>
          <a:p>
            <a:pPr>
              <a:lnSpc>
                <a:spcPct val="80000"/>
              </a:lnSpc>
              <a:buFontTx/>
              <a:buChar char="•"/>
            </a:pPr>
            <a:r>
              <a:rPr lang="en-US" dirty="0" smtClean="0">
                <a:latin typeface="Arial" pitchFamily="34" charset="0"/>
                <a:cs typeface="Arial" pitchFamily="34" charset="0"/>
              </a:rPr>
              <a:t> What questions might end users ask? </a:t>
            </a:r>
          </a:p>
          <a:p>
            <a:pPr>
              <a:lnSpc>
                <a:spcPct val="80000"/>
              </a:lnSpc>
              <a:buFontTx/>
              <a:buChar char="•"/>
            </a:pPr>
            <a:r>
              <a:rPr lang="en-US" dirty="0" smtClean="0">
                <a:latin typeface="Arial" pitchFamily="34" charset="0"/>
                <a:cs typeface="Arial" pitchFamily="34" charset="0"/>
              </a:rPr>
              <a:t> What should Support try out when end users run into problems? </a:t>
            </a:r>
          </a:p>
          <a:p>
            <a:pPr>
              <a:lnSpc>
                <a:spcPct val="80000"/>
              </a:lnSpc>
              <a:buFontTx/>
              <a:buChar char="•"/>
            </a:pPr>
            <a:r>
              <a:rPr lang="en-US" dirty="0" smtClean="0">
                <a:latin typeface="Arial" pitchFamily="34" charset="0"/>
                <a:cs typeface="Arial" pitchFamily="34" charset="0"/>
              </a:rPr>
              <a:t> Are there any debugging tips or processes Support should follow?</a:t>
            </a:r>
          </a:p>
          <a:p>
            <a:pPr>
              <a:lnSpc>
                <a:spcPct val="80000"/>
              </a:lnSpc>
            </a:pPr>
            <a:endParaRPr lang="en-US" dirty="0" smtClean="0">
              <a:latin typeface="Arial" pitchFamily="34" charset="0"/>
              <a:cs typeface="Arial" pitchFamily="34" charset="0"/>
            </a:endParaRPr>
          </a:p>
          <a:p>
            <a:pPr>
              <a:lnSpc>
                <a:spcPct val="80000"/>
              </a:lnSpc>
            </a:pPr>
            <a:r>
              <a:rPr lang="en-US" u="sng" dirty="0" smtClean="0">
                <a:latin typeface="Arial" pitchFamily="34" charset="0"/>
                <a:cs typeface="Arial" pitchFamily="34" charset="0"/>
              </a:rPr>
              <a:t>Release Number </a:t>
            </a:r>
            <a:r>
              <a:rPr lang="en-US" dirty="0" smtClean="0">
                <a:latin typeface="Arial" pitchFamily="34" charset="0"/>
                <a:cs typeface="Arial" pitchFamily="34" charset="0"/>
              </a:rPr>
              <a:t>– Tech Marketing to add icon closer to release date.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D73B8C3-A209-4A55-9261-22C2A02B3159}" type="slidenum">
              <a:rPr lang="en-US" smtClean="0"/>
              <a:pPr/>
              <a:t>53</a:t>
            </a:fld>
            <a:endParaRPr lang="en-US" dirty="0"/>
          </a:p>
        </p:txBody>
      </p:sp>
    </p:spTree>
    <p:extLst>
      <p:ext uri="{BB962C8B-B14F-4D97-AF65-F5344CB8AC3E}">
        <p14:creationId xmlns:p14="http://schemas.microsoft.com/office/powerpoint/2010/main" val="204307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6</a:t>
            </a:fld>
            <a:endParaRPr lang="en-US" dirty="0" smtClean="0">
              <a:solidFill>
                <a:prstClr val="black"/>
              </a:solidFill>
            </a:endParaRPr>
          </a:p>
        </p:txBody>
      </p:sp>
      <p:sp>
        <p:nvSpPr>
          <p:cNvPr id="5123" name="Rectangle 2"/>
          <p:cNvSpPr>
            <a:spLocks noGrp="1" noRot="1" noChangeAspect="1" noChangeArrowheads="1" noTextEdit="1"/>
          </p:cNvSpPr>
          <p:nvPr>
            <p:ph type="sldImg"/>
          </p:nvPr>
        </p:nvSpPr>
        <p:spPr>
          <a:xfrm>
            <a:off x="962634" y="686474"/>
            <a:ext cx="4937331" cy="3426695"/>
          </a:xfrm>
          <a:ln/>
        </p:spPr>
      </p:sp>
      <p:sp>
        <p:nvSpPr>
          <p:cNvPr id="5124" name="Rectangle 3"/>
          <p:cNvSpPr>
            <a:spLocks noGrp="1" noChangeArrowheads="1"/>
          </p:cNvSpPr>
          <p:nvPr>
            <p:ph type="body" idx="1"/>
          </p:nvPr>
        </p:nvSpPr>
        <p:spPr>
          <a:xfrm>
            <a:off x="912814" y="4341814"/>
            <a:ext cx="5032375" cy="4116387"/>
          </a:xfrm>
          <a:noFill/>
          <a:ln/>
        </p:spPr>
        <p:txBody>
          <a:bodyPr/>
          <a:lstStyle/>
          <a:p>
            <a:pPr defTabSz="881537">
              <a:defRPr/>
            </a:pP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EA31E45A-ED08-4E11-8B2F-EB57D0BB2BD9}" type="slidenum">
              <a:rPr lang="en-US" smtClean="0">
                <a:solidFill>
                  <a:prstClr val="black"/>
                </a:solidFill>
              </a:rPr>
              <a:pPr/>
              <a:t>7</a:t>
            </a:fld>
            <a:endParaRPr lang="en-US" dirty="0" smtClean="0">
              <a:solidFill>
                <a:prstClr val="black"/>
              </a:solidFill>
            </a:endParaRPr>
          </a:p>
        </p:txBody>
      </p:sp>
      <p:sp>
        <p:nvSpPr>
          <p:cNvPr id="366595" name="Rectangle 2"/>
          <p:cNvSpPr>
            <a:spLocks noGrp="1" noRot="1" noChangeAspect="1" noChangeArrowheads="1" noTextEdit="1"/>
          </p:cNvSpPr>
          <p:nvPr>
            <p:ph type="sldImg"/>
          </p:nvPr>
        </p:nvSpPr>
        <p:spPr>
          <a:xfrm>
            <a:off x="964168" y="686474"/>
            <a:ext cx="4937330" cy="3426695"/>
          </a:xfrm>
          <a:ln/>
        </p:spPr>
      </p:sp>
      <p:sp>
        <p:nvSpPr>
          <p:cNvPr id="366596" name="Rectangle 3"/>
          <p:cNvSpPr>
            <a:spLocks noGrp="1" noChangeArrowheads="1"/>
          </p:cNvSpPr>
          <p:nvPr>
            <p:ph type="body" idx="1"/>
          </p:nvPr>
        </p:nvSpPr>
        <p:spPr>
          <a:xfrm>
            <a:off x="914402" y="4341817"/>
            <a:ext cx="5029200" cy="4116387"/>
          </a:xfrm>
          <a:noFill/>
          <a:ln/>
        </p:spPr>
        <p:txBody>
          <a:bodyPr/>
          <a:lstStyle/>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7820B7AD-1F45-4B6D-9C6D-9774020336F2}" type="slidenum">
              <a:rPr lang="en-US" smtClean="0"/>
              <a:pPr/>
              <a:t>8</a:t>
            </a:fld>
            <a:endParaRPr lang="en-US" smtClean="0"/>
          </a:p>
        </p:txBody>
      </p:sp>
      <p:sp>
        <p:nvSpPr>
          <p:cNvPr id="5123" name="Rectangle 2"/>
          <p:cNvSpPr>
            <a:spLocks noGrp="1" noRot="1" noChangeAspect="1" noChangeArrowheads="1" noTextEdit="1"/>
          </p:cNvSpPr>
          <p:nvPr>
            <p:ph type="sldImg"/>
          </p:nvPr>
        </p:nvSpPr>
        <p:spPr>
          <a:xfrm>
            <a:off x="962634" y="686474"/>
            <a:ext cx="4937331" cy="3426695"/>
          </a:xfrm>
          <a:ln/>
        </p:spPr>
      </p:sp>
      <p:sp>
        <p:nvSpPr>
          <p:cNvPr id="5124" name="Rectangle 3"/>
          <p:cNvSpPr>
            <a:spLocks noGrp="1" noChangeArrowheads="1"/>
          </p:cNvSpPr>
          <p:nvPr>
            <p:ph type="body" idx="1"/>
          </p:nvPr>
        </p:nvSpPr>
        <p:spPr>
          <a:xfrm>
            <a:off x="912814" y="4341814"/>
            <a:ext cx="5032375" cy="4116387"/>
          </a:xfrm>
          <a:noFill/>
          <a:ln/>
        </p:spPr>
        <p:txBody>
          <a:bodyPr/>
          <a:lstStyle/>
          <a:p>
            <a:pPr eaLnBrk="1" hangingPunct="1"/>
            <a:endParaRPr lang="en-US" dirty="0" smtClean="0">
              <a:latin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204307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802282-C24A-4659-97A0-B57EE5D47C4B}" type="slidenum">
              <a:rPr lang="en-US"/>
              <a:pPr/>
              <a:t>11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normAutofit/>
          </a:bodyPr>
          <a:lstStyle/>
          <a:p>
            <a:r>
              <a:rPr lang="fr-FR" sz="1600" dirty="0" smtClean="0"/>
              <a:t>Main </a:t>
            </a:r>
            <a:r>
              <a:rPr lang="fr-FR" sz="1600" dirty="0" err="1" smtClean="0"/>
              <a:t>idea</a:t>
            </a:r>
            <a:r>
              <a:rPr lang="fr-FR" sz="1600" dirty="0" smtClean="0"/>
              <a:t> </a:t>
            </a:r>
            <a:r>
              <a:rPr lang="fr-FR" sz="1600" dirty="0" err="1" smtClean="0"/>
              <a:t>is</a:t>
            </a:r>
            <a:r>
              <a:rPr lang="fr-FR" sz="1600" dirty="0" smtClean="0"/>
              <a:t> to </a:t>
            </a:r>
            <a:r>
              <a:rPr lang="fr-FR" sz="1600" dirty="0" err="1" smtClean="0"/>
              <a:t>verify</a:t>
            </a:r>
            <a:r>
              <a:rPr lang="fr-FR" sz="1600" dirty="0" smtClean="0"/>
              <a:t> the EOC by </a:t>
            </a:r>
            <a:r>
              <a:rPr lang="fr-FR" sz="1600" dirty="0" err="1" smtClean="0"/>
              <a:t>performing</a:t>
            </a:r>
            <a:r>
              <a:rPr lang="fr-FR" sz="1600" dirty="0" smtClean="0"/>
              <a:t> tests </a:t>
            </a:r>
            <a:r>
              <a:rPr lang="fr-FR" sz="1600" dirty="0" err="1" smtClean="0"/>
              <a:t>against</a:t>
            </a:r>
            <a:r>
              <a:rPr lang="fr-FR" sz="1600" dirty="0" smtClean="0"/>
              <a:t> 2 </a:t>
            </a:r>
            <a:r>
              <a:rPr lang="fr-FR" sz="1600" dirty="0" err="1" smtClean="0"/>
              <a:t>diferent</a:t>
            </a:r>
            <a:r>
              <a:rPr lang="fr-FR" sz="1600" dirty="0" smtClean="0"/>
              <a:t> </a:t>
            </a:r>
            <a:r>
              <a:rPr lang="fr-FR" sz="1600" dirty="0" err="1" smtClean="0"/>
              <a:t>levels</a:t>
            </a:r>
            <a:r>
              <a:rPr lang="fr-FR" sz="1600" dirty="0" smtClean="0"/>
              <a:t> of abstraction of </a:t>
            </a:r>
            <a:r>
              <a:rPr lang="fr-FR" sz="1600" dirty="0" err="1" smtClean="0"/>
              <a:t>requirements</a:t>
            </a:r>
            <a:r>
              <a:rPr lang="fr-FR" sz="1600" dirty="0" smtClean="0"/>
              <a:t>.</a:t>
            </a:r>
            <a:endParaRPr lang="fr-FR" sz="16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DFC7F7-44DE-41D1-BE0D-5207F103D1EF}" type="slidenum">
              <a:rPr lang="en-US"/>
              <a:pPr/>
              <a:t>12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970A18-7A83-4B52-8CF1-99D9B0246FEA}" type="slidenum">
              <a:rPr lang="en-US"/>
              <a:pPr/>
              <a:t>13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3DACC-0920-4625-BC61-3BA5F86A58DB}" type="slidenum">
              <a:rPr lang="en-US"/>
              <a:pPr/>
              <a:t>14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normAutofit/>
          </a:bodyPr>
          <a:lstStyle/>
          <a:p>
            <a:r>
              <a:rPr lang="fr-FR" sz="1400" dirty="0" smtClean="0"/>
              <a:t>In </a:t>
            </a:r>
            <a:r>
              <a:rPr lang="fr-FR" sz="1400" dirty="0" err="1" smtClean="0"/>
              <a:t>this</a:t>
            </a:r>
            <a:r>
              <a:rPr lang="fr-FR" sz="1400" dirty="0" smtClean="0"/>
              <a:t> case </a:t>
            </a:r>
            <a:r>
              <a:rPr lang="fr-FR" sz="1400" dirty="0" err="1" smtClean="0"/>
              <a:t>we</a:t>
            </a:r>
            <a:r>
              <a:rPr lang="fr-FR" sz="1400" dirty="0" smtClean="0"/>
              <a:t> </a:t>
            </a:r>
            <a:r>
              <a:rPr lang="fr-FR" sz="1400" dirty="0" err="1" smtClean="0"/>
              <a:t>only</a:t>
            </a:r>
            <a:r>
              <a:rPr lang="fr-FR" sz="1400" dirty="0" smtClean="0"/>
              <a:t> have one </a:t>
            </a:r>
            <a:r>
              <a:rPr lang="fr-FR" sz="1400" dirty="0" err="1" smtClean="0"/>
              <a:t>level</a:t>
            </a:r>
            <a:r>
              <a:rPr lang="fr-FR" sz="1400" dirty="0" smtClean="0"/>
              <a:t> of abstraction </a:t>
            </a:r>
            <a:r>
              <a:rPr lang="fr-FR" sz="1400" dirty="0" err="1" smtClean="0"/>
              <a:t>requirements</a:t>
            </a:r>
            <a:r>
              <a:rPr lang="fr-FR" sz="1400" dirty="0" smtClean="0"/>
              <a:t> not </a:t>
            </a:r>
            <a:r>
              <a:rPr lang="fr-FR" sz="1400" dirty="0" err="1" smtClean="0"/>
              <a:t>any</a:t>
            </a:r>
            <a:r>
              <a:rPr lang="fr-FR" sz="1400" dirty="0" smtClean="0"/>
              <a:t> more possible…</a:t>
            </a:r>
            <a:endParaRPr lang="fr-FR" sz="14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4058" y="191"/>
            <a:ext cx="9148057"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2012 The MathWorks, Inc.</a:t>
            </a:r>
            <a:endParaRPr lang="en-US" sz="1000" dirty="0">
              <a:solidFill>
                <a:schemeClr val="bg1"/>
              </a:solidFill>
              <a:latin typeface="Arial" pitchFamily="34" charset="0"/>
              <a:cs typeface="Arial" pitchFamily="34" charset="0"/>
            </a:endParaRPr>
          </a:p>
        </p:txBody>
      </p:sp>
      <p:pic>
        <p:nvPicPr>
          <p:cNvPr id="25" name="Picture 24" descr="09_MW_logo_CMYK_REV.png"/>
          <p:cNvPicPr>
            <a:picLocks noChangeAspect="1"/>
          </p:cNvPicPr>
          <p:nvPr userDrawn="1"/>
        </p:nvPicPr>
        <p:blipFill>
          <a:blip r:embed="rId3" cstate="print"/>
          <a:stretch>
            <a:fillRect/>
          </a:stretch>
        </p:blipFill>
        <p:spPr>
          <a:xfrm>
            <a:off x="7467600" y="136498"/>
            <a:ext cx="1465342" cy="290585"/>
          </a:xfrm>
          <a:prstGeom prst="rect">
            <a:avLst/>
          </a:prstGeom>
        </p:spPr>
      </p:pic>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0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hyperlink" Target="http://www.mathworks.com/products/stateflow"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www.mathworks.com/tagteam/72275_92004v00_developing-high-integrity-aircraft-approach-systems.pd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mathworks.com/services/consulting/areas/do-process-deployment.html"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mailto:phil.maltby@mathwork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hyperlink" Target="http://www.fairchild-controls.com/products/cs.php"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Based Design Workshop</a:t>
            </a:r>
            <a:endParaRPr lang="en-US" dirty="0"/>
          </a:p>
        </p:txBody>
      </p:sp>
      <p:sp>
        <p:nvSpPr>
          <p:cNvPr id="3" name="Subtitle 2"/>
          <p:cNvSpPr>
            <a:spLocks noGrp="1"/>
          </p:cNvSpPr>
          <p:nvPr>
            <p:ph type="subTitle" idx="1"/>
          </p:nvPr>
        </p:nvSpPr>
        <p:spPr/>
        <p:txBody>
          <a:bodyPr/>
          <a:lstStyle/>
          <a:p>
            <a:r>
              <a:rPr lang="en-US" dirty="0" smtClean="0"/>
              <a:t>Mark Walker</a:t>
            </a:r>
          </a:p>
          <a:p>
            <a:r>
              <a:rPr lang="en-US" dirty="0" smtClean="0"/>
              <a:t>Sylvain Sauvage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Models as High and Low Level Requirements?</a:t>
            </a:r>
            <a:endParaRPr lang="en-GB" dirty="0"/>
          </a:p>
        </p:txBody>
      </p:sp>
      <p:sp>
        <p:nvSpPr>
          <p:cNvPr id="3" name="Content Placeholder 2"/>
          <p:cNvSpPr>
            <a:spLocks noGrp="1"/>
          </p:cNvSpPr>
          <p:nvPr>
            <p:ph idx="1"/>
          </p:nvPr>
        </p:nvSpPr>
        <p:spPr/>
        <p:txBody>
          <a:bodyPr/>
          <a:lstStyle/>
          <a:p>
            <a:r>
              <a:rPr lang="en-GB" dirty="0" smtClean="0"/>
              <a:t>DO-178C approach explained by Pierre Lionne at MathWorks Model-Based Design conference for High-Integrity systems (Nov 2011)</a:t>
            </a:r>
            <a:endParaRPr lang="en-GB"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Verification Process</a:t>
            </a:r>
          </a:p>
        </p:txBody>
      </p:sp>
      <p:sp>
        <p:nvSpPr>
          <p:cNvPr id="68612" name="Rectangle 4"/>
          <p:cNvSpPr>
            <a:spLocks noChangeArrowheads="1"/>
          </p:cNvSpPr>
          <p:nvPr/>
        </p:nvSpPr>
        <p:spPr bwMode="auto">
          <a:xfrm>
            <a:off x="3460750" y="22844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High Level </a:t>
            </a:r>
          </a:p>
          <a:p>
            <a:pPr algn="ctr"/>
            <a:r>
              <a:rPr lang="en-US" b="1"/>
              <a:t>Requirements</a:t>
            </a:r>
          </a:p>
        </p:txBody>
      </p:sp>
      <p:sp>
        <p:nvSpPr>
          <p:cNvPr id="68613" name="Rectangle 5"/>
          <p:cNvSpPr>
            <a:spLocks noChangeArrowheads="1"/>
          </p:cNvSpPr>
          <p:nvPr/>
        </p:nvSpPr>
        <p:spPr bwMode="auto">
          <a:xfrm>
            <a:off x="4222750" y="4191000"/>
            <a:ext cx="2711450" cy="611188"/>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Low Level </a:t>
            </a:r>
          </a:p>
          <a:p>
            <a:pPr algn="ctr"/>
            <a:r>
              <a:rPr lang="en-US" b="1"/>
              <a:t>Requirements</a:t>
            </a:r>
          </a:p>
        </p:txBody>
      </p:sp>
      <p:sp>
        <p:nvSpPr>
          <p:cNvPr id="68614" name="Rectangle 6"/>
          <p:cNvSpPr>
            <a:spLocks noChangeArrowheads="1"/>
          </p:cNvSpPr>
          <p:nvPr/>
        </p:nvSpPr>
        <p:spPr bwMode="auto">
          <a:xfrm>
            <a:off x="5594350" y="56372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Executable Object Code</a:t>
            </a:r>
          </a:p>
        </p:txBody>
      </p:sp>
      <p:cxnSp>
        <p:nvCxnSpPr>
          <p:cNvPr id="68615" name="AutoShape 7"/>
          <p:cNvCxnSpPr>
            <a:cxnSpLocks noChangeShapeType="1"/>
            <a:stCxn id="68614" idx="3"/>
            <a:endCxn id="68612" idx="3"/>
          </p:cNvCxnSpPr>
          <p:nvPr/>
        </p:nvCxnSpPr>
        <p:spPr bwMode="auto">
          <a:xfrm flipH="1" flipV="1">
            <a:off x="6172200" y="2590800"/>
            <a:ext cx="2133600" cy="3352800"/>
          </a:xfrm>
          <a:prstGeom prst="curvedConnector3">
            <a:avLst>
              <a:gd name="adj1" fmla="val -26491"/>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cxnSp>
        <p:nvCxnSpPr>
          <p:cNvPr id="68616" name="AutoShape 8"/>
          <p:cNvCxnSpPr>
            <a:cxnSpLocks noChangeShapeType="1"/>
            <a:stCxn id="68614" idx="3"/>
            <a:endCxn id="68613" idx="3"/>
          </p:cNvCxnSpPr>
          <p:nvPr/>
        </p:nvCxnSpPr>
        <p:spPr bwMode="auto">
          <a:xfrm flipH="1" flipV="1">
            <a:off x="6934200" y="4497388"/>
            <a:ext cx="1371600" cy="1446212"/>
          </a:xfrm>
          <a:prstGeom prst="curvedConnector3">
            <a:avLst>
              <a:gd name="adj1" fmla="val -16667"/>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sp>
        <p:nvSpPr>
          <p:cNvPr id="68617" name="Text Box 9"/>
          <p:cNvSpPr txBox="1">
            <a:spLocks noChangeArrowheads="1"/>
          </p:cNvSpPr>
          <p:nvPr/>
        </p:nvSpPr>
        <p:spPr bwMode="auto">
          <a:xfrm>
            <a:off x="457200" y="1143000"/>
            <a:ext cx="3089307" cy="584775"/>
          </a:xfrm>
          <a:prstGeom prst="rect">
            <a:avLst/>
          </a:prstGeom>
          <a:noFill/>
          <a:ln w="9525">
            <a:noFill/>
            <a:miter lim="800000"/>
            <a:headEnd/>
            <a:tailEnd/>
          </a:ln>
          <a:effectLst/>
        </p:spPr>
        <p:txBody>
          <a:bodyPr wrap="none">
            <a:spAutoFit/>
          </a:bodyPr>
          <a:lstStyle/>
          <a:p>
            <a:r>
              <a:rPr lang="en-US" sz="3200" b="1" dirty="0">
                <a:latin typeface="+mn-lt"/>
              </a:rPr>
              <a:t>Test (classical)</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7" name="Picture 9" descr="image-009-sl"/>
          <p:cNvPicPr>
            <a:picLocks noChangeAspect="1" noChangeArrowheads="1"/>
          </p:cNvPicPr>
          <p:nvPr/>
        </p:nvPicPr>
        <p:blipFill>
          <a:blip r:embed="rId3" cstate="print"/>
          <a:srcRect/>
          <a:stretch>
            <a:fillRect/>
          </a:stretch>
        </p:blipFill>
        <p:spPr bwMode="auto">
          <a:xfrm>
            <a:off x="3505200" y="1763713"/>
            <a:ext cx="2590800" cy="1893887"/>
          </a:xfrm>
          <a:prstGeom prst="rect">
            <a:avLst/>
          </a:prstGeom>
          <a:noFill/>
          <a:ln w="9525">
            <a:solidFill>
              <a:schemeClr val="bg2"/>
            </a:solidFill>
            <a:miter lim="800000"/>
            <a:headEnd/>
            <a:tailEnd/>
          </a:ln>
        </p:spPr>
      </p:pic>
      <p:sp>
        <p:nvSpPr>
          <p:cNvPr id="83970" name="Rectangle 2"/>
          <p:cNvSpPr>
            <a:spLocks noGrp="1" noChangeArrowheads="1"/>
          </p:cNvSpPr>
          <p:nvPr>
            <p:ph type="title"/>
          </p:nvPr>
        </p:nvSpPr>
        <p:spPr/>
        <p:txBody>
          <a:bodyPr/>
          <a:lstStyle/>
          <a:p>
            <a:r>
              <a:rPr lang="en-US"/>
              <a:t>Verification Process</a:t>
            </a:r>
          </a:p>
        </p:txBody>
      </p:sp>
      <p:sp>
        <p:nvSpPr>
          <p:cNvPr id="83976" name="Text Box 8"/>
          <p:cNvSpPr txBox="1">
            <a:spLocks noChangeArrowheads="1"/>
          </p:cNvSpPr>
          <p:nvPr/>
        </p:nvSpPr>
        <p:spPr bwMode="auto">
          <a:xfrm>
            <a:off x="457200" y="1143000"/>
            <a:ext cx="3591048" cy="584775"/>
          </a:xfrm>
          <a:prstGeom prst="rect">
            <a:avLst/>
          </a:prstGeom>
          <a:noFill/>
          <a:ln w="9525">
            <a:noFill/>
            <a:miter lim="800000"/>
            <a:headEnd/>
            <a:tailEnd/>
          </a:ln>
          <a:effectLst/>
        </p:spPr>
        <p:txBody>
          <a:bodyPr wrap="none">
            <a:spAutoFit/>
          </a:bodyPr>
          <a:lstStyle/>
          <a:p>
            <a:r>
              <a:rPr lang="en-US" sz="3200" b="1" dirty="0">
                <a:latin typeface="+mn-lt"/>
              </a:rPr>
              <a:t>Test (example #1)</a:t>
            </a:r>
          </a:p>
        </p:txBody>
      </p:sp>
      <p:sp>
        <p:nvSpPr>
          <p:cNvPr id="83979" name="Rectangle 11"/>
          <p:cNvSpPr>
            <a:spLocks noChangeArrowheads="1"/>
          </p:cNvSpPr>
          <p:nvPr/>
        </p:nvSpPr>
        <p:spPr bwMode="auto">
          <a:xfrm>
            <a:off x="4222750" y="4191000"/>
            <a:ext cx="2711450" cy="611188"/>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Low Level </a:t>
            </a:r>
          </a:p>
          <a:p>
            <a:pPr algn="ctr"/>
            <a:r>
              <a:rPr lang="en-US" b="1"/>
              <a:t>Requirements</a:t>
            </a:r>
          </a:p>
        </p:txBody>
      </p:sp>
      <p:sp>
        <p:nvSpPr>
          <p:cNvPr id="83980" name="Rectangle 12"/>
          <p:cNvSpPr>
            <a:spLocks noChangeArrowheads="1"/>
          </p:cNvSpPr>
          <p:nvPr/>
        </p:nvSpPr>
        <p:spPr bwMode="auto">
          <a:xfrm>
            <a:off x="5594350" y="56372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Executable Object Code</a:t>
            </a:r>
          </a:p>
        </p:txBody>
      </p:sp>
      <p:cxnSp>
        <p:nvCxnSpPr>
          <p:cNvPr id="83981" name="AutoShape 13"/>
          <p:cNvCxnSpPr>
            <a:cxnSpLocks noChangeShapeType="1"/>
            <a:stCxn id="83980" idx="3"/>
          </p:cNvCxnSpPr>
          <p:nvPr/>
        </p:nvCxnSpPr>
        <p:spPr bwMode="auto">
          <a:xfrm flipH="1" flipV="1">
            <a:off x="6172200" y="2590800"/>
            <a:ext cx="2133600" cy="3352800"/>
          </a:xfrm>
          <a:prstGeom prst="curvedConnector3">
            <a:avLst>
              <a:gd name="adj1" fmla="val -26491"/>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cxnSp>
        <p:nvCxnSpPr>
          <p:cNvPr id="83982" name="AutoShape 14"/>
          <p:cNvCxnSpPr>
            <a:cxnSpLocks noChangeShapeType="1"/>
            <a:stCxn id="83980" idx="3"/>
            <a:endCxn id="83979" idx="3"/>
          </p:cNvCxnSpPr>
          <p:nvPr/>
        </p:nvCxnSpPr>
        <p:spPr bwMode="auto">
          <a:xfrm flipH="1" flipV="1">
            <a:off x="6934200" y="4497388"/>
            <a:ext cx="1371600" cy="1446212"/>
          </a:xfrm>
          <a:prstGeom prst="curvedConnector3">
            <a:avLst>
              <a:gd name="adj1" fmla="val -16667"/>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sp>
        <p:nvSpPr>
          <p:cNvPr id="83983" name="Text Box 15"/>
          <p:cNvSpPr txBox="1">
            <a:spLocks noChangeArrowheads="1"/>
          </p:cNvSpPr>
          <p:nvPr/>
        </p:nvSpPr>
        <p:spPr bwMode="auto">
          <a:xfrm>
            <a:off x="1600200" y="2362200"/>
            <a:ext cx="1234633" cy="307777"/>
          </a:xfrm>
          <a:prstGeom prst="rect">
            <a:avLst/>
          </a:prstGeom>
          <a:noFill/>
          <a:ln w="9525">
            <a:noFill/>
            <a:miter lim="800000"/>
            <a:headEnd/>
            <a:tailEnd/>
          </a:ln>
          <a:effectLst/>
        </p:spPr>
        <p:txBody>
          <a:bodyPr wrap="none">
            <a:spAutoFit/>
          </a:bodyPr>
          <a:lstStyle/>
          <a:p>
            <a:r>
              <a:rPr lang="en-US" dirty="0">
                <a:latin typeface="+mn-lt"/>
              </a:rPr>
              <a:t>Model = HLR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Verification Process</a:t>
            </a:r>
          </a:p>
        </p:txBody>
      </p:sp>
      <p:sp>
        <p:nvSpPr>
          <p:cNvPr id="86019" name="Rectangle 3"/>
          <p:cNvSpPr>
            <a:spLocks noChangeArrowheads="1"/>
          </p:cNvSpPr>
          <p:nvPr/>
        </p:nvSpPr>
        <p:spPr bwMode="auto">
          <a:xfrm>
            <a:off x="3460750" y="22844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High Level </a:t>
            </a:r>
          </a:p>
          <a:p>
            <a:pPr algn="ctr"/>
            <a:r>
              <a:rPr lang="en-US" b="1"/>
              <a:t>Requirements</a:t>
            </a:r>
          </a:p>
        </p:txBody>
      </p:sp>
      <p:sp>
        <p:nvSpPr>
          <p:cNvPr id="86021" name="Rectangle 5"/>
          <p:cNvSpPr>
            <a:spLocks noChangeArrowheads="1"/>
          </p:cNvSpPr>
          <p:nvPr/>
        </p:nvSpPr>
        <p:spPr bwMode="auto">
          <a:xfrm>
            <a:off x="5594350" y="56372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Executable Object Code</a:t>
            </a:r>
          </a:p>
        </p:txBody>
      </p:sp>
      <p:cxnSp>
        <p:nvCxnSpPr>
          <p:cNvPr id="86022" name="AutoShape 6"/>
          <p:cNvCxnSpPr>
            <a:cxnSpLocks noChangeShapeType="1"/>
            <a:stCxn id="86021" idx="3"/>
            <a:endCxn id="86019" idx="3"/>
          </p:cNvCxnSpPr>
          <p:nvPr/>
        </p:nvCxnSpPr>
        <p:spPr bwMode="auto">
          <a:xfrm flipH="1" flipV="1">
            <a:off x="6172200" y="2590800"/>
            <a:ext cx="2133600" cy="3352800"/>
          </a:xfrm>
          <a:prstGeom prst="curvedConnector3">
            <a:avLst>
              <a:gd name="adj1" fmla="val -26491"/>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cxnSp>
        <p:nvCxnSpPr>
          <p:cNvPr id="86023" name="AutoShape 7"/>
          <p:cNvCxnSpPr>
            <a:cxnSpLocks noChangeShapeType="1"/>
            <a:stCxn id="86021" idx="3"/>
          </p:cNvCxnSpPr>
          <p:nvPr/>
        </p:nvCxnSpPr>
        <p:spPr bwMode="auto">
          <a:xfrm flipH="1" flipV="1">
            <a:off x="6934200" y="4497388"/>
            <a:ext cx="1371600" cy="1446212"/>
          </a:xfrm>
          <a:prstGeom prst="curvedConnector3">
            <a:avLst>
              <a:gd name="adj1" fmla="val -16667"/>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sp>
        <p:nvSpPr>
          <p:cNvPr id="86024" name="Text Box 8"/>
          <p:cNvSpPr txBox="1">
            <a:spLocks noChangeArrowheads="1"/>
          </p:cNvSpPr>
          <p:nvPr/>
        </p:nvSpPr>
        <p:spPr bwMode="auto">
          <a:xfrm>
            <a:off x="457200" y="1143000"/>
            <a:ext cx="3591048" cy="584775"/>
          </a:xfrm>
          <a:prstGeom prst="rect">
            <a:avLst/>
          </a:prstGeom>
          <a:noFill/>
          <a:ln w="9525">
            <a:noFill/>
            <a:miter lim="800000"/>
            <a:headEnd/>
            <a:tailEnd/>
          </a:ln>
          <a:effectLst/>
        </p:spPr>
        <p:txBody>
          <a:bodyPr wrap="none">
            <a:spAutoFit/>
          </a:bodyPr>
          <a:lstStyle/>
          <a:p>
            <a:r>
              <a:rPr lang="en-US" sz="3200" b="1" dirty="0">
                <a:latin typeface="+mn-lt"/>
              </a:rPr>
              <a:t>Test (example #2)</a:t>
            </a:r>
          </a:p>
        </p:txBody>
      </p:sp>
      <p:pic>
        <p:nvPicPr>
          <p:cNvPr id="86025" name="Picture 9" descr="image-009-sl"/>
          <p:cNvPicPr>
            <a:picLocks noChangeAspect="1" noChangeArrowheads="1"/>
          </p:cNvPicPr>
          <p:nvPr/>
        </p:nvPicPr>
        <p:blipFill>
          <a:blip r:embed="rId3" cstate="print"/>
          <a:srcRect/>
          <a:stretch>
            <a:fillRect/>
          </a:stretch>
        </p:blipFill>
        <p:spPr bwMode="auto">
          <a:xfrm>
            <a:off x="4343400" y="3211513"/>
            <a:ext cx="2590800" cy="1893887"/>
          </a:xfrm>
          <a:prstGeom prst="rect">
            <a:avLst/>
          </a:prstGeom>
          <a:noFill/>
          <a:ln w="9525">
            <a:solidFill>
              <a:schemeClr val="bg2"/>
            </a:solidFill>
            <a:miter lim="800000"/>
            <a:headEnd/>
            <a:tailEnd/>
          </a:ln>
        </p:spPr>
      </p:pic>
      <p:sp>
        <p:nvSpPr>
          <p:cNvPr id="86026" name="Text Box 10"/>
          <p:cNvSpPr txBox="1">
            <a:spLocks noChangeArrowheads="1"/>
          </p:cNvSpPr>
          <p:nvPr/>
        </p:nvSpPr>
        <p:spPr bwMode="auto">
          <a:xfrm>
            <a:off x="2209800" y="3886200"/>
            <a:ext cx="1204176" cy="307777"/>
          </a:xfrm>
          <a:prstGeom prst="rect">
            <a:avLst/>
          </a:prstGeom>
          <a:noFill/>
          <a:ln w="9525">
            <a:noFill/>
            <a:miter lim="800000"/>
            <a:headEnd/>
            <a:tailEnd/>
          </a:ln>
          <a:effectLst/>
        </p:spPr>
        <p:txBody>
          <a:bodyPr wrap="none">
            <a:spAutoFit/>
          </a:bodyPr>
          <a:lstStyle/>
          <a:p>
            <a:r>
              <a:rPr lang="en-US" dirty="0">
                <a:latin typeface="+mn-lt"/>
              </a:rPr>
              <a:t>Model = LLR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Verification Process</a:t>
            </a:r>
          </a:p>
        </p:txBody>
      </p:sp>
      <p:sp>
        <p:nvSpPr>
          <p:cNvPr id="88068" name="Rectangle 4"/>
          <p:cNvSpPr>
            <a:spLocks noChangeArrowheads="1"/>
          </p:cNvSpPr>
          <p:nvPr/>
        </p:nvSpPr>
        <p:spPr bwMode="auto">
          <a:xfrm>
            <a:off x="5594350" y="5637213"/>
            <a:ext cx="2711450" cy="611187"/>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Executable Object Code</a:t>
            </a:r>
          </a:p>
        </p:txBody>
      </p:sp>
      <p:cxnSp>
        <p:nvCxnSpPr>
          <p:cNvPr id="88069" name="AutoShape 5"/>
          <p:cNvCxnSpPr>
            <a:cxnSpLocks noChangeShapeType="1"/>
            <a:stCxn id="88068" idx="3"/>
            <a:endCxn id="0" idx="3"/>
          </p:cNvCxnSpPr>
          <p:nvPr/>
        </p:nvCxnSpPr>
        <p:spPr bwMode="auto">
          <a:xfrm flipH="1" flipV="1">
            <a:off x="6477000" y="3684588"/>
            <a:ext cx="1828800" cy="2259012"/>
          </a:xfrm>
          <a:prstGeom prst="curvedConnector3">
            <a:avLst>
              <a:gd name="adj1" fmla="val -35764"/>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cxnSp>
        <p:nvCxnSpPr>
          <p:cNvPr id="88070" name="AutoShape 6"/>
          <p:cNvCxnSpPr>
            <a:cxnSpLocks noChangeShapeType="1"/>
            <a:stCxn id="88068" idx="3"/>
            <a:endCxn id="0" idx="3"/>
          </p:cNvCxnSpPr>
          <p:nvPr/>
        </p:nvCxnSpPr>
        <p:spPr bwMode="auto">
          <a:xfrm flipH="1" flipV="1">
            <a:off x="6477000" y="3684588"/>
            <a:ext cx="1828800" cy="2259012"/>
          </a:xfrm>
          <a:prstGeom prst="curvedConnector3">
            <a:avLst>
              <a:gd name="adj1" fmla="val -3125"/>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sp>
        <p:nvSpPr>
          <p:cNvPr id="88071" name="Text Box 7"/>
          <p:cNvSpPr txBox="1">
            <a:spLocks noChangeArrowheads="1"/>
          </p:cNvSpPr>
          <p:nvPr/>
        </p:nvSpPr>
        <p:spPr bwMode="auto">
          <a:xfrm>
            <a:off x="457200" y="1143000"/>
            <a:ext cx="3591048" cy="584775"/>
          </a:xfrm>
          <a:prstGeom prst="rect">
            <a:avLst/>
          </a:prstGeom>
          <a:noFill/>
          <a:ln w="9525">
            <a:noFill/>
            <a:miter lim="800000"/>
            <a:headEnd/>
            <a:tailEnd/>
          </a:ln>
          <a:effectLst/>
        </p:spPr>
        <p:txBody>
          <a:bodyPr wrap="none">
            <a:spAutoFit/>
          </a:bodyPr>
          <a:lstStyle/>
          <a:p>
            <a:r>
              <a:rPr lang="en-US" sz="3200" b="1" dirty="0">
                <a:latin typeface="+mn-lt"/>
              </a:rPr>
              <a:t>Test (example #3)</a:t>
            </a:r>
          </a:p>
        </p:txBody>
      </p:sp>
      <p:pic>
        <p:nvPicPr>
          <p:cNvPr id="88072" name="Picture 8" descr="image-009-sl"/>
          <p:cNvPicPr>
            <a:picLocks noChangeAspect="1" noChangeArrowheads="1"/>
          </p:cNvPicPr>
          <p:nvPr/>
        </p:nvPicPr>
        <p:blipFill>
          <a:blip r:embed="rId3" cstate="print"/>
          <a:srcRect/>
          <a:stretch>
            <a:fillRect/>
          </a:stretch>
        </p:blipFill>
        <p:spPr bwMode="auto">
          <a:xfrm>
            <a:off x="2590800" y="2263775"/>
            <a:ext cx="3886200" cy="2841625"/>
          </a:xfrm>
          <a:prstGeom prst="rect">
            <a:avLst/>
          </a:prstGeom>
          <a:noFill/>
          <a:ln w="9525">
            <a:solidFill>
              <a:schemeClr val="bg2"/>
            </a:solidFill>
            <a:miter lim="800000"/>
            <a:headEnd/>
            <a:tailEnd/>
          </a:ln>
        </p:spPr>
      </p:pic>
      <p:sp>
        <p:nvSpPr>
          <p:cNvPr id="88073" name="Text Box 9"/>
          <p:cNvSpPr txBox="1">
            <a:spLocks noChangeArrowheads="1"/>
          </p:cNvSpPr>
          <p:nvPr/>
        </p:nvSpPr>
        <p:spPr bwMode="auto">
          <a:xfrm>
            <a:off x="76200" y="3505200"/>
            <a:ext cx="1766830" cy="307777"/>
          </a:xfrm>
          <a:prstGeom prst="rect">
            <a:avLst/>
          </a:prstGeom>
          <a:noFill/>
          <a:ln w="9525">
            <a:noFill/>
            <a:miter lim="800000"/>
            <a:headEnd/>
            <a:tailEnd/>
          </a:ln>
          <a:effectLst/>
        </p:spPr>
        <p:txBody>
          <a:bodyPr wrap="none">
            <a:spAutoFit/>
          </a:bodyPr>
          <a:lstStyle/>
          <a:p>
            <a:r>
              <a:rPr lang="en-US" dirty="0">
                <a:latin typeface="+mn-lt"/>
              </a:rPr>
              <a:t>Model = HLR </a:t>
            </a:r>
            <a:r>
              <a:rPr lang="en-US" dirty="0" smtClean="0">
                <a:latin typeface="+mn-lt"/>
              </a:rPr>
              <a:t>+ LLR</a:t>
            </a:r>
            <a:endParaRPr lang="en-US" dirty="0">
              <a:latin typeface="+mn-lt"/>
            </a:endParaRPr>
          </a:p>
        </p:txBody>
      </p:sp>
      <p:pic>
        <p:nvPicPr>
          <p:cNvPr id="88074" name="Picture 10" descr="MCj00787480000[1]"/>
          <p:cNvPicPr>
            <a:picLocks noChangeAspect="1" noChangeArrowheads="1"/>
          </p:cNvPicPr>
          <p:nvPr/>
        </p:nvPicPr>
        <p:blipFill>
          <a:blip r:embed="rId4" cstate="print"/>
          <a:srcRect/>
          <a:stretch>
            <a:fillRect/>
          </a:stretch>
        </p:blipFill>
        <p:spPr bwMode="auto">
          <a:xfrm>
            <a:off x="7391400" y="1143000"/>
            <a:ext cx="1597625" cy="2357438"/>
          </a:xfrm>
          <a:prstGeom prst="rect">
            <a:avLst/>
          </a:prstGeom>
          <a:noFill/>
        </p:spPr>
      </p:pic>
      <p:sp>
        <p:nvSpPr>
          <p:cNvPr id="88075" name="WordArt 11"/>
          <p:cNvSpPr>
            <a:spLocks noChangeArrowheads="1" noChangeShapeType="1" noTextEdit="1"/>
          </p:cNvSpPr>
          <p:nvPr/>
        </p:nvSpPr>
        <p:spPr bwMode="auto">
          <a:xfrm>
            <a:off x="6934200" y="1447800"/>
            <a:ext cx="276225" cy="647700"/>
          </a:xfrm>
          <a:prstGeom prst="rect">
            <a:avLst/>
          </a:prstGeom>
        </p:spPr>
        <p:txBody>
          <a:bodyPr wrap="none" fromWordArt="1">
            <a:prstTxWarp prst="textPlain">
              <a:avLst>
                <a:gd name="adj" fmla="val 50000"/>
              </a:avLst>
            </a:prstTxWarp>
          </a:bodyPr>
          <a:lstStyle/>
          <a:p>
            <a:pPr algn="ctr"/>
            <a:r>
              <a:rPr lang="fr-FR" sz="3600" kern="10">
                <a:ln w="9525">
                  <a:solidFill>
                    <a:srgbClr val="000000"/>
                  </a:solidFill>
                  <a:round/>
                  <a:headEnd/>
                  <a:tailEnd/>
                </a:ln>
                <a:solidFill>
                  <a:srgbClr val="FFFFFF"/>
                </a:solidFill>
                <a:latin typeface="Arial Black"/>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title"/>
          </p:nvPr>
        </p:nvSpPr>
        <p:spPr/>
        <p:txBody>
          <a:bodyPr/>
          <a:lstStyle/>
          <a:p>
            <a:r>
              <a:rPr lang="en-US"/>
              <a:t>Verification Process</a:t>
            </a:r>
          </a:p>
        </p:txBody>
      </p:sp>
      <p:grpSp>
        <p:nvGrpSpPr>
          <p:cNvPr id="2" name="Groupe 10"/>
          <p:cNvGrpSpPr/>
          <p:nvPr/>
        </p:nvGrpSpPr>
        <p:grpSpPr>
          <a:xfrm>
            <a:off x="1371600" y="2209800"/>
            <a:ext cx="4921250" cy="3963988"/>
            <a:chOff x="1371600" y="2209800"/>
            <a:chExt cx="4921250" cy="3963988"/>
          </a:xfrm>
        </p:grpSpPr>
        <p:pic>
          <p:nvPicPr>
            <p:cNvPr id="81922" name="Picture 2" descr="image-009-sl"/>
            <p:cNvPicPr>
              <a:picLocks noChangeAspect="1" noChangeArrowheads="1"/>
            </p:cNvPicPr>
            <p:nvPr/>
          </p:nvPicPr>
          <p:blipFill>
            <a:blip r:embed="rId3" cstate="print"/>
            <a:srcRect/>
            <a:stretch>
              <a:fillRect/>
            </a:stretch>
          </p:blipFill>
          <p:spPr bwMode="auto">
            <a:xfrm>
              <a:off x="1371600" y="2895600"/>
              <a:ext cx="3505200" cy="2563813"/>
            </a:xfrm>
            <a:prstGeom prst="rect">
              <a:avLst/>
            </a:prstGeom>
            <a:noFill/>
            <a:ln w="9525">
              <a:noFill/>
              <a:miter lim="800000"/>
              <a:headEnd/>
              <a:tailEnd/>
            </a:ln>
          </p:spPr>
        </p:pic>
        <p:sp>
          <p:nvSpPr>
            <p:cNvPr id="81924" name="Rectangle 4"/>
            <p:cNvSpPr>
              <a:spLocks noChangeArrowheads="1"/>
            </p:cNvSpPr>
            <p:nvPr/>
          </p:nvSpPr>
          <p:spPr bwMode="auto">
            <a:xfrm>
              <a:off x="1371600" y="2209800"/>
              <a:ext cx="2711450" cy="611188"/>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dirty="0"/>
                <a:t>Model </a:t>
              </a:r>
              <a:r>
                <a:rPr lang="en-US" b="1" dirty="0" smtClean="0"/>
                <a:t>Parent </a:t>
              </a:r>
              <a:endParaRPr lang="en-US" b="1" dirty="0"/>
            </a:p>
            <a:p>
              <a:pPr algn="ctr"/>
              <a:r>
                <a:rPr lang="en-US" b="1" dirty="0"/>
                <a:t>Requirements</a:t>
              </a:r>
            </a:p>
          </p:txBody>
        </p:sp>
        <p:sp>
          <p:nvSpPr>
            <p:cNvPr id="81925" name="Rectangle 5"/>
            <p:cNvSpPr>
              <a:spLocks noChangeArrowheads="1"/>
            </p:cNvSpPr>
            <p:nvPr/>
          </p:nvSpPr>
          <p:spPr bwMode="auto">
            <a:xfrm>
              <a:off x="3581400" y="5562600"/>
              <a:ext cx="2711450" cy="611188"/>
            </a:xfrm>
            <a:prstGeom prst="rect">
              <a:avLst/>
            </a:prstGeom>
            <a:solidFill>
              <a:srgbClr val="CC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CFFCC"/>
              </a:extrusionClr>
            </a:sp3d>
          </p:spPr>
          <p:txBody>
            <a:bodyPr wrap="none" anchor="ctr">
              <a:flatTx/>
            </a:bodyPr>
            <a:lstStyle/>
            <a:p>
              <a:pPr algn="ctr"/>
              <a:r>
                <a:rPr lang="en-US" b="1"/>
                <a:t>Executable Object Code</a:t>
              </a:r>
            </a:p>
          </p:txBody>
        </p:sp>
        <p:cxnSp>
          <p:nvCxnSpPr>
            <p:cNvPr id="81926" name="AutoShape 6"/>
            <p:cNvCxnSpPr>
              <a:cxnSpLocks noChangeShapeType="1"/>
              <a:stCxn id="81925" idx="3"/>
              <a:endCxn id="81924" idx="3"/>
            </p:cNvCxnSpPr>
            <p:nvPr/>
          </p:nvCxnSpPr>
          <p:spPr bwMode="auto">
            <a:xfrm flipH="1" flipV="1">
              <a:off x="4083050" y="2516188"/>
              <a:ext cx="2209800" cy="3352800"/>
            </a:xfrm>
            <a:prstGeom prst="curvedConnector3">
              <a:avLst>
                <a:gd name="adj1" fmla="val -19685"/>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cxnSp>
          <p:nvCxnSpPr>
            <p:cNvPr id="81927" name="AutoShape 7"/>
            <p:cNvCxnSpPr>
              <a:cxnSpLocks noChangeShapeType="1"/>
              <a:stCxn id="81925" idx="3"/>
            </p:cNvCxnSpPr>
            <p:nvPr/>
          </p:nvCxnSpPr>
          <p:spPr bwMode="auto">
            <a:xfrm flipH="1" flipV="1">
              <a:off x="4921250" y="4116388"/>
              <a:ext cx="1371600" cy="1752600"/>
            </a:xfrm>
            <a:prstGeom prst="curvedConnector3">
              <a:avLst>
                <a:gd name="adj1" fmla="val -16667"/>
              </a:avLst>
            </a:prstGeom>
            <a:noFill/>
            <a:ln w="15875">
              <a:solidFill>
                <a:srgbClr val="FF0000"/>
              </a:solidFill>
              <a:round/>
              <a:headEnd/>
              <a:tailEnd type="triangle" w="lg" len="lg"/>
            </a:ln>
            <a:effectLst/>
            <a:scene3d>
              <a:camera prst="legacyObliqueTopRight"/>
              <a:lightRig rig="legacyFlat3" dir="b"/>
            </a:scene3d>
            <a:sp3d extrusionH="125400" prstMaterial="legacyMatte">
              <a:bevelT w="13500" h="13500" prst="angle"/>
              <a:bevelB w="13500" h="13500" prst="angle"/>
              <a:extrusionClr>
                <a:srgbClr val="FF0000"/>
              </a:extrusionClr>
            </a:sp3d>
          </p:spPr>
        </p:cxnSp>
      </p:grpSp>
      <p:sp>
        <p:nvSpPr>
          <p:cNvPr id="81928" name="Text Box 8"/>
          <p:cNvSpPr txBox="1">
            <a:spLocks noChangeArrowheads="1"/>
          </p:cNvSpPr>
          <p:nvPr/>
        </p:nvSpPr>
        <p:spPr bwMode="auto">
          <a:xfrm>
            <a:off x="457200" y="1143000"/>
            <a:ext cx="3363421" cy="584775"/>
          </a:xfrm>
          <a:prstGeom prst="rect">
            <a:avLst/>
          </a:prstGeom>
          <a:noFill/>
          <a:ln w="9525">
            <a:noFill/>
            <a:miter lim="800000"/>
            <a:headEnd/>
            <a:tailEnd/>
          </a:ln>
          <a:effectLst/>
        </p:spPr>
        <p:txBody>
          <a:bodyPr wrap="none">
            <a:spAutoFit/>
          </a:bodyPr>
          <a:lstStyle/>
          <a:p>
            <a:r>
              <a:rPr lang="en-US" sz="3200" b="1" dirty="0">
                <a:latin typeface="+mn-lt"/>
              </a:rPr>
              <a:t>Test (example 3)</a:t>
            </a:r>
          </a:p>
        </p:txBody>
      </p:sp>
      <p:sp>
        <p:nvSpPr>
          <p:cNvPr id="81929" name="Text Box 9"/>
          <p:cNvSpPr txBox="1">
            <a:spLocks noChangeArrowheads="1"/>
          </p:cNvSpPr>
          <p:nvPr/>
        </p:nvSpPr>
        <p:spPr bwMode="auto">
          <a:xfrm>
            <a:off x="152401" y="4648200"/>
            <a:ext cx="2133584" cy="307777"/>
          </a:xfrm>
          <a:prstGeom prst="rect">
            <a:avLst/>
          </a:prstGeom>
          <a:noFill/>
          <a:ln w="9525">
            <a:noFill/>
            <a:miter lim="800000"/>
            <a:headEnd/>
            <a:tailEnd/>
          </a:ln>
          <a:effectLst/>
        </p:spPr>
        <p:txBody>
          <a:bodyPr wrap="square">
            <a:spAutoFit/>
          </a:bodyPr>
          <a:lstStyle/>
          <a:p>
            <a:r>
              <a:rPr lang="en-US" dirty="0">
                <a:latin typeface="+mn-lt"/>
              </a:rPr>
              <a:t>Model = HLR + LLR</a:t>
            </a:r>
          </a:p>
        </p:txBody>
      </p:sp>
      <p:pic>
        <p:nvPicPr>
          <p:cNvPr id="81930" name="Picture 10" descr="MC900078743"/>
          <p:cNvPicPr>
            <a:picLocks noChangeAspect="1" noChangeArrowheads="1"/>
          </p:cNvPicPr>
          <p:nvPr/>
        </p:nvPicPr>
        <p:blipFill>
          <a:blip r:embed="rId4" cstate="print"/>
          <a:srcRect/>
          <a:stretch>
            <a:fillRect/>
          </a:stretch>
        </p:blipFill>
        <p:spPr bwMode="auto">
          <a:xfrm>
            <a:off x="6477000" y="1447800"/>
            <a:ext cx="1903413" cy="25908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Verification Process</a:t>
            </a:r>
          </a:p>
        </p:txBody>
      </p:sp>
      <p:sp>
        <p:nvSpPr>
          <p:cNvPr id="65539" name="Rectangle 3"/>
          <p:cNvSpPr>
            <a:spLocks noGrp="1" noChangeArrowheads="1"/>
          </p:cNvSpPr>
          <p:nvPr>
            <p:ph type="body" idx="1"/>
          </p:nvPr>
        </p:nvSpPr>
        <p:spPr>
          <a:xfrm>
            <a:off x="457200" y="1143000"/>
            <a:ext cx="8229600" cy="5181600"/>
          </a:xfrm>
        </p:spPr>
        <p:txBody>
          <a:bodyPr/>
          <a:lstStyle/>
          <a:p>
            <a:pPr>
              <a:spcBef>
                <a:spcPct val="0"/>
              </a:spcBef>
              <a:buFontTx/>
              <a:buNone/>
            </a:pPr>
            <a:r>
              <a:rPr lang="en-US" b="1" dirty="0"/>
              <a:t>Test (example 3)</a:t>
            </a:r>
          </a:p>
          <a:p>
            <a:pPr>
              <a:buFontTx/>
              <a:buNone/>
            </a:pPr>
            <a:r>
              <a:rPr lang="en-US" dirty="0"/>
              <a:t>When model express both LLR and HLR, it is required to </a:t>
            </a:r>
            <a:r>
              <a:rPr lang="en-US" dirty="0" smtClean="0"/>
              <a:t>show:</a:t>
            </a:r>
          </a:p>
          <a:p>
            <a:pPr>
              <a:buFontTx/>
              <a:buNone/>
            </a:pPr>
            <a:endParaRPr lang="en-US" dirty="0"/>
          </a:p>
          <a:p>
            <a:pPr lvl="1"/>
            <a:r>
              <a:rPr lang="en-US" sz="1800" dirty="0"/>
              <a:t>Compliance &amp; Robustness of </a:t>
            </a:r>
            <a:r>
              <a:rPr lang="en-US" sz="1800" b="1" dirty="0">
                <a:effectLst>
                  <a:outerShdw blurRad="38100" dist="38100" dir="2700000" algn="tl">
                    <a:srgbClr val="C0C0C0"/>
                  </a:outerShdw>
                </a:effectLst>
              </a:rPr>
              <a:t>EOC with </a:t>
            </a:r>
            <a:r>
              <a:rPr lang="en-US" sz="1800" b="1" dirty="0" smtClean="0">
                <a:effectLst>
                  <a:outerShdw blurRad="38100" dist="38100" dir="2700000" algn="tl">
                    <a:srgbClr val="C0C0C0"/>
                  </a:outerShdw>
                </a:effectLst>
              </a:rPr>
              <a:t>Model</a:t>
            </a:r>
          </a:p>
          <a:p>
            <a:pPr lvl="1"/>
            <a:endParaRPr lang="en-US" sz="1800" b="1" dirty="0" smtClean="0">
              <a:effectLst>
                <a:outerShdw blurRad="38100" dist="38100" dir="2700000" algn="tl">
                  <a:srgbClr val="C0C0C0"/>
                </a:outerShdw>
              </a:effectLst>
            </a:endParaRPr>
          </a:p>
          <a:p>
            <a:pPr lvl="1"/>
            <a:r>
              <a:rPr lang="en-US" sz="1800" dirty="0" smtClean="0"/>
              <a:t>Compliance </a:t>
            </a:r>
            <a:r>
              <a:rPr lang="en-US" sz="1800" dirty="0"/>
              <a:t>&amp; Robustness </a:t>
            </a:r>
            <a:r>
              <a:rPr lang="en-US" sz="1800" dirty="0">
                <a:effectLst>
                  <a:outerShdw blurRad="38100" dist="38100" dir="2700000" algn="tl">
                    <a:srgbClr val="C0C0C0"/>
                  </a:outerShdw>
                </a:effectLst>
              </a:rPr>
              <a:t>of</a:t>
            </a:r>
            <a:r>
              <a:rPr lang="en-US" sz="1800" b="1" dirty="0">
                <a:effectLst>
                  <a:outerShdw blurRad="38100" dist="38100" dir="2700000" algn="tl">
                    <a:srgbClr val="C0C0C0"/>
                  </a:outerShdw>
                </a:effectLst>
              </a:rPr>
              <a:t> EOC with Model Parent </a:t>
            </a:r>
            <a:r>
              <a:rPr lang="en-US" sz="1800" b="1" dirty="0" smtClean="0">
                <a:effectLst>
                  <a:outerShdw blurRad="38100" dist="38100" dir="2700000" algn="tl">
                    <a:srgbClr val="C0C0C0"/>
                  </a:outerShdw>
                </a:effectLst>
              </a:rPr>
              <a:t>Requirements</a:t>
            </a:r>
            <a:r>
              <a:rPr lang="en-US" sz="1800" dirty="0" smtClean="0"/>
              <a:t> </a:t>
            </a:r>
            <a:r>
              <a:rPr lang="en-US" sz="1800" dirty="0"/>
              <a:t>(whatever the process that produced it)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Simulink</a:t>
            </a:r>
            <a:r>
              <a:rPr lang="en-GB" dirty="0" smtClean="0"/>
              <a:t> Projects</a:t>
            </a:r>
            <a:endParaRPr lang="en-GB" dirty="0"/>
          </a:p>
        </p:txBody>
      </p:sp>
      <p:pic>
        <p:nvPicPr>
          <p:cNvPr id="5122" name="Picture 2"/>
          <p:cNvPicPr>
            <a:picLocks noChangeAspect="1" noChangeArrowheads="1"/>
          </p:cNvPicPr>
          <p:nvPr/>
        </p:nvPicPr>
        <p:blipFill>
          <a:blip r:embed="rId2" cstate="print"/>
          <a:srcRect/>
          <a:stretch>
            <a:fillRect/>
          </a:stretch>
        </p:blipFill>
        <p:spPr bwMode="auto">
          <a:xfrm>
            <a:off x="683567" y="1484784"/>
            <a:ext cx="7980377" cy="4655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Qualification Kit</a:t>
            </a:r>
            <a:endParaRPr lang="en-GB" dirty="0"/>
          </a:p>
        </p:txBody>
      </p:sp>
      <p:pic>
        <p:nvPicPr>
          <p:cNvPr id="4098" name="Picture 2"/>
          <p:cNvPicPr>
            <a:picLocks noChangeAspect="1" noChangeArrowheads="1"/>
          </p:cNvPicPr>
          <p:nvPr/>
        </p:nvPicPr>
        <p:blipFill>
          <a:blip r:embed="rId2" cstate="print"/>
          <a:srcRect/>
          <a:stretch>
            <a:fillRect/>
          </a:stretch>
        </p:blipFill>
        <p:spPr bwMode="auto">
          <a:xfrm>
            <a:off x="2051720" y="1355341"/>
            <a:ext cx="4968552" cy="51292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139952" y="2276872"/>
            <a:ext cx="4896544" cy="4464496"/>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3" name="Title 2"/>
          <p:cNvSpPr>
            <a:spLocks noGrp="1"/>
          </p:cNvSpPr>
          <p:nvPr>
            <p:ph type="title"/>
          </p:nvPr>
        </p:nvSpPr>
        <p:spPr>
          <a:xfrm>
            <a:off x="457200" y="457200"/>
            <a:ext cx="8077200" cy="667544"/>
          </a:xfrm>
        </p:spPr>
        <p:txBody>
          <a:bodyPr/>
          <a:lstStyle/>
          <a:p>
            <a:r>
              <a:rPr lang="en-GB" dirty="0" smtClean="0"/>
              <a:t>What does the Qualification Kit do?</a:t>
            </a:r>
            <a:endParaRPr lang="en-GB" dirty="0"/>
          </a:p>
        </p:txBody>
      </p:sp>
      <p:sp>
        <p:nvSpPr>
          <p:cNvPr id="8" name="Content Placeholder 7"/>
          <p:cNvSpPr>
            <a:spLocks noGrp="1"/>
          </p:cNvSpPr>
          <p:nvPr>
            <p:ph sz="half" idx="1"/>
          </p:nvPr>
        </p:nvSpPr>
        <p:spPr>
          <a:xfrm>
            <a:off x="251520" y="1229073"/>
            <a:ext cx="3886200" cy="3437383"/>
          </a:xfrm>
        </p:spPr>
        <p:txBody>
          <a:bodyPr/>
          <a:lstStyle/>
          <a:p>
            <a:r>
              <a:rPr lang="en-GB" sz="1600" dirty="0" smtClean="0"/>
              <a:t>Help qualify the following tools:</a:t>
            </a:r>
          </a:p>
          <a:p>
            <a:pPr lvl="1"/>
            <a:r>
              <a:rPr lang="en-GB" sz="1400" dirty="0" smtClean="0"/>
              <a:t>Simulink Verification and Validation</a:t>
            </a:r>
          </a:p>
          <a:p>
            <a:pPr lvl="1"/>
            <a:r>
              <a:rPr lang="en-GB" sz="1400" dirty="0" smtClean="0"/>
              <a:t>Simulink Report Generator</a:t>
            </a:r>
          </a:p>
          <a:p>
            <a:pPr lvl="1"/>
            <a:r>
              <a:rPr lang="en-GB" sz="1400" dirty="0" smtClean="0"/>
              <a:t>Simulink Code Inspector</a:t>
            </a:r>
          </a:p>
          <a:p>
            <a:pPr lvl="1"/>
            <a:r>
              <a:rPr lang="en-GB" sz="1400" dirty="0" smtClean="0"/>
              <a:t>System Test</a:t>
            </a:r>
          </a:p>
          <a:p>
            <a:pPr lvl="1"/>
            <a:r>
              <a:rPr lang="en-GB" sz="1400" dirty="0" smtClean="0"/>
              <a:t>Polyspace</a:t>
            </a:r>
          </a:p>
          <a:p>
            <a:pPr lvl="1"/>
            <a:endParaRPr lang="en-GB" sz="1400" dirty="0"/>
          </a:p>
          <a:p>
            <a:r>
              <a:rPr lang="en-GB" sz="1600" dirty="0" smtClean="0"/>
              <a:t>By providing</a:t>
            </a:r>
          </a:p>
          <a:p>
            <a:pPr lvl="1"/>
            <a:r>
              <a:rPr lang="en-GB" sz="1400" dirty="0" smtClean="0"/>
              <a:t>Operation requirements for the tools above.</a:t>
            </a:r>
          </a:p>
          <a:p>
            <a:pPr lvl="1"/>
            <a:r>
              <a:rPr lang="en-GB" sz="1400" dirty="0" smtClean="0"/>
              <a:t>Test plan and test suite to demonstrate the tool compliance.</a:t>
            </a:r>
          </a:p>
          <a:p>
            <a:pPr lvl="1"/>
            <a:r>
              <a:rPr lang="en-GB" sz="1400" dirty="0" smtClean="0"/>
              <a:t>Reference execution of all tests</a:t>
            </a:r>
          </a:p>
          <a:p>
            <a:pPr lvl="1"/>
            <a:endParaRPr lang="en-GB" sz="1400" dirty="0"/>
          </a:p>
          <a:p>
            <a:endParaRPr lang="en-GB" sz="1800" dirty="0"/>
          </a:p>
        </p:txBody>
      </p:sp>
      <p:grpSp>
        <p:nvGrpSpPr>
          <p:cNvPr id="34" name="Group 33"/>
          <p:cNvGrpSpPr/>
          <p:nvPr/>
        </p:nvGrpSpPr>
        <p:grpSpPr>
          <a:xfrm>
            <a:off x="4287420" y="2392608"/>
            <a:ext cx="4600666" cy="4204744"/>
            <a:chOff x="3994879" y="2146176"/>
            <a:chExt cx="5029200" cy="4553812"/>
          </a:xfrm>
        </p:grpSpPr>
        <p:sp>
          <p:nvSpPr>
            <p:cNvPr id="10" name="Rounded Rectangle 9"/>
            <p:cNvSpPr/>
            <p:nvPr/>
          </p:nvSpPr>
          <p:spPr>
            <a:xfrm>
              <a:off x="5017445" y="2146176"/>
              <a:ext cx="2938930"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TOR: Tool Operational Requirements</a:t>
              </a:r>
            </a:p>
            <a:p>
              <a:pPr algn="ctr"/>
              <a:endParaRPr lang="en-GB" sz="700" b="1" dirty="0" smtClean="0">
                <a:latin typeface="Arial" pitchFamily="34" charset="0"/>
                <a:cs typeface="Arial" pitchFamily="34" charset="0"/>
              </a:endParaRPr>
            </a:p>
            <a:p>
              <a:pPr algn="ctr"/>
              <a:r>
                <a:rPr lang="en-GB" sz="1050" b="1" dirty="0" smtClean="0">
                  <a:latin typeface="Arial" pitchFamily="34" charset="0"/>
                  <a:cs typeface="Arial" pitchFamily="34" charset="0"/>
                </a:rPr>
                <a:t>Details requirement for a tool</a:t>
              </a:r>
            </a:p>
          </p:txBody>
        </p:sp>
        <p:sp>
          <p:nvSpPr>
            <p:cNvPr id="11" name="Rounded Rectangle 10"/>
            <p:cNvSpPr/>
            <p:nvPr/>
          </p:nvSpPr>
          <p:spPr>
            <a:xfrm>
              <a:off x="3995936" y="3240757"/>
              <a:ext cx="2304255"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TQP: Tool Qualification Plan</a:t>
              </a:r>
            </a:p>
            <a:p>
              <a:pPr algn="ctr"/>
              <a:endParaRPr lang="en-GB" sz="700" b="1" dirty="0" smtClean="0">
                <a:latin typeface="Arial" pitchFamily="34" charset="0"/>
                <a:cs typeface="Arial" pitchFamily="34" charset="0"/>
              </a:endParaRPr>
            </a:p>
            <a:p>
              <a:pPr algn="ctr"/>
              <a:r>
                <a:rPr lang="en-GB" sz="1050" b="1" dirty="0" smtClean="0">
                  <a:latin typeface="Arial" pitchFamily="34" charset="0"/>
                  <a:cs typeface="Arial" pitchFamily="34" charset="0"/>
                </a:rPr>
                <a:t>How to execute the tests.</a:t>
              </a:r>
            </a:p>
          </p:txBody>
        </p:sp>
        <p:sp>
          <p:nvSpPr>
            <p:cNvPr id="13" name="Rounded Rectangle 12"/>
            <p:cNvSpPr/>
            <p:nvPr/>
          </p:nvSpPr>
          <p:spPr>
            <a:xfrm>
              <a:off x="4100793" y="4234408"/>
              <a:ext cx="2088232" cy="360040"/>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err="1" smtClean="0">
                  <a:latin typeface="Arial" pitchFamily="34" charset="0"/>
                  <a:cs typeface="Arial" pitchFamily="34" charset="0"/>
                </a:rPr>
                <a:t>Qualkitdo</a:t>
              </a:r>
              <a:r>
                <a:rPr lang="en-GB" sz="800" b="1" i="1" dirty="0" smtClean="0">
                  <a:latin typeface="Arial" pitchFamily="34" charset="0"/>
                  <a:cs typeface="Arial" pitchFamily="34" charset="0"/>
                </a:rPr>
                <a:t>&lt;tool&gt;</a:t>
              </a:r>
              <a:r>
                <a:rPr lang="en-GB" sz="800" b="1" dirty="0" smtClean="0">
                  <a:latin typeface="Arial" pitchFamily="34" charset="0"/>
                  <a:cs typeface="Arial" pitchFamily="34" charset="0"/>
                </a:rPr>
                <a:t>RunTests.xlsx</a:t>
              </a:r>
            </a:p>
          </p:txBody>
        </p:sp>
        <p:sp>
          <p:nvSpPr>
            <p:cNvPr id="14" name="Rounded Rectangle 13"/>
            <p:cNvSpPr/>
            <p:nvPr/>
          </p:nvSpPr>
          <p:spPr>
            <a:xfrm>
              <a:off x="6588224" y="4353272"/>
              <a:ext cx="1854921"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Tests/</a:t>
              </a:r>
              <a:r>
                <a:rPr lang="en-GB" sz="1050" b="1" i="1" dirty="0" err="1" smtClean="0">
                  <a:latin typeface="Arial" pitchFamily="34" charset="0"/>
                  <a:cs typeface="Arial" pitchFamily="34" charset="0"/>
                </a:rPr>
                <a:t>modelnnn</a:t>
              </a:r>
              <a:r>
                <a:rPr lang="en-GB" sz="1050" b="1" dirty="0" err="1" smtClean="0">
                  <a:latin typeface="Arial" pitchFamily="34" charset="0"/>
                  <a:cs typeface="Arial" pitchFamily="34" charset="0"/>
                </a:rPr>
                <a:t>.slx</a:t>
              </a:r>
              <a:endParaRPr lang="en-GB" sz="1050" b="1" dirty="0" smtClean="0">
                <a:latin typeface="Arial" pitchFamily="34" charset="0"/>
                <a:cs typeface="Arial" pitchFamily="34" charset="0"/>
              </a:endParaRPr>
            </a:p>
          </p:txBody>
        </p:sp>
        <p:sp>
          <p:nvSpPr>
            <p:cNvPr id="15" name="Rounded Rectangle 14"/>
            <p:cNvSpPr/>
            <p:nvPr/>
          </p:nvSpPr>
          <p:spPr>
            <a:xfrm>
              <a:off x="4848315" y="6123924"/>
              <a:ext cx="3146571"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smtClean="0">
                  <a:latin typeface="Arial" pitchFamily="34" charset="0"/>
                  <a:cs typeface="Arial" pitchFamily="34" charset="0"/>
                </a:rPr>
                <a:t>Outputs/</a:t>
              </a:r>
              <a:r>
                <a:rPr lang="en-GB" sz="1050" b="1" i="1" dirty="0" err="1" smtClean="0">
                  <a:latin typeface="Arial" pitchFamily="34" charset="0"/>
                  <a:cs typeface="Arial" pitchFamily="34" charset="0"/>
                </a:rPr>
                <a:t>modelnnn</a:t>
              </a:r>
              <a:r>
                <a:rPr lang="en-GB" sz="1050" b="1" i="1" dirty="0" smtClean="0">
                  <a:latin typeface="Arial" pitchFamily="34" charset="0"/>
                  <a:cs typeface="Arial" pitchFamily="34" charset="0"/>
                </a:rPr>
                <a:t>/</a:t>
              </a:r>
              <a:endParaRPr lang="en-GB" sz="1050" b="1" i="1" dirty="0">
                <a:latin typeface="Arial" pitchFamily="34" charset="0"/>
                <a:cs typeface="Arial" pitchFamily="34" charset="0"/>
              </a:endParaRPr>
            </a:p>
            <a:p>
              <a:pPr algn="ctr"/>
              <a:r>
                <a:rPr lang="en-GB" sz="1050" b="1" i="1" dirty="0" smtClean="0">
                  <a:latin typeface="Arial" pitchFamily="34" charset="0"/>
                  <a:cs typeface="Arial" pitchFamily="34" charset="0"/>
                </a:rPr>
                <a:t>Reports</a:t>
              </a:r>
            </a:p>
            <a:p>
              <a:pPr algn="ctr"/>
              <a:r>
                <a:rPr lang="en-GB" sz="1050" b="1" i="1" dirty="0" smtClean="0">
                  <a:latin typeface="Arial" pitchFamily="34" charset="0"/>
                  <a:cs typeface="Arial" pitchFamily="34" charset="0"/>
                </a:rPr>
                <a:t>Generated code</a:t>
              </a:r>
              <a:endParaRPr lang="en-GB" sz="1050" b="1" dirty="0" smtClean="0">
                <a:latin typeface="Arial" pitchFamily="34" charset="0"/>
                <a:cs typeface="Arial" pitchFamily="34" charset="0"/>
              </a:endParaRPr>
            </a:p>
          </p:txBody>
        </p:sp>
        <p:sp>
          <p:nvSpPr>
            <p:cNvPr id="16" name="Rounded Rectangle 15"/>
            <p:cNvSpPr/>
            <p:nvPr/>
          </p:nvSpPr>
          <p:spPr>
            <a:xfrm>
              <a:off x="4086967" y="5098504"/>
              <a:ext cx="2095344" cy="360040"/>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err="1" smtClean="0">
                  <a:latin typeface="Arial" pitchFamily="34" charset="0"/>
                  <a:cs typeface="Arial" pitchFamily="34" charset="0"/>
                </a:rPr>
                <a:t>Qualkitdo</a:t>
              </a:r>
              <a:r>
                <a:rPr lang="en-GB" sz="800" b="1" i="1" dirty="0" smtClean="0">
                  <a:latin typeface="Arial" pitchFamily="34" charset="0"/>
                  <a:cs typeface="Arial" pitchFamily="34" charset="0"/>
                </a:rPr>
                <a:t>&lt;tool&gt;</a:t>
              </a:r>
              <a:r>
                <a:rPr lang="en-GB" sz="800" b="1" dirty="0" err="1" smtClean="0">
                  <a:latin typeface="Arial" pitchFamily="34" charset="0"/>
                  <a:cs typeface="Arial" pitchFamily="34" charset="0"/>
                </a:rPr>
                <a:t>RunTests.m</a:t>
              </a:r>
              <a:endParaRPr lang="en-GB" sz="800" b="1" dirty="0">
                <a:latin typeface="Arial" pitchFamily="34" charset="0"/>
                <a:cs typeface="Arial" pitchFamily="34" charset="0"/>
              </a:endParaRPr>
            </a:p>
          </p:txBody>
        </p:sp>
        <p:sp>
          <p:nvSpPr>
            <p:cNvPr id="17" name="Rounded Rectangle 16"/>
            <p:cNvSpPr/>
            <p:nvPr/>
          </p:nvSpPr>
          <p:spPr>
            <a:xfrm>
              <a:off x="4086967" y="4666456"/>
              <a:ext cx="2102455" cy="360040"/>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err="1" smtClean="0">
                  <a:latin typeface="Arial" pitchFamily="34" charset="0"/>
                  <a:cs typeface="Arial" pitchFamily="34" charset="0"/>
                </a:rPr>
                <a:t>Qualkitdo</a:t>
              </a:r>
              <a:r>
                <a:rPr lang="en-GB" sz="800" b="1" i="1" dirty="0" smtClean="0">
                  <a:latin typeface="Arial" pitchFamily="34" charset="0"/>
                  <a:cs typeface="Arial" pitchFamily="34" charset="0"/>
                </a:rPr>
                <a:t>&lt;tool&gt;</a:t>
              </a:r>
              <a:r>
                <a:rPr lang="en-GB" sz="800" b="1" dirty="0" err="1" smtClean="0">
                  <a:latin typeface="Arial" pitchFamily="34" charset="0"/>
                  <a:cs typeface="Arial" pitchFamily="34" charset="0"/>
                </a:rPr>
                <a:t>RunTests.rpt</a:t>
              </a:r>
              <a:endParaRPr lang="en-GB" sz="800" b="1" dirty="0">
                <a:latin typeface="Arial" pitchFamily="34" charset="0"/>
                <a:cs typeface="Arial" pitchFamily="34" charset="0"/>
              </a:endParaRPr>
            </a:p>
          </p:txBody>
        </p:sp>
        <p:sp>
          <p:nvSpPr>
            <p:cNvPr id="18" name="Rounded Rectangle 17"/>
            <p:cNvSpPr/>
            <p:nvPr/>
          </p:nvSpPr>
          <p:spPr>
            <a:xfrm>
              <a:off x="6588224" y="3370312"/>
              <a:ext cx="2376264"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TCPR: Test Cases, Procedures and Results</a:t>
              </a:r>
            </a:p>
          </p:txBody>
        </p:sp>
        <p:sp>
          <p:nvSpPr>
            <p:cNvPr id="21" name="Down Arrow 20"/>
            <p:cNvSpPr/>
            <p:nvPr/>
          </p:nvSpPr>
          <p:spPr>
            <a:xfrm>
              <a:off x="7530126" y="2866256"/>
              <a:ext cx="102709" cy="26282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smtClean="0">
                <a:latin typeface="Arial" pitchFamily="34" charset="0"/>
                <a:cs typeface="Arial" pitchFamily="34" charset="0"/>
              </a:endParaRPr>
            </a:p>
          </p:txBody>
        </p:sp>
        <p:sp>
          <p:nvSpPr>
            <p:cNvPr id="22" name="TextBox 21"/>
            <p:cNvSpPr txBox="1"/>
            <p:nvPr/>
          </p:nvSpPr>
          <p:spPr>
            <a:xfrm>
              <a:off x="7632835" y="2867468"/>
              <a:ext cx="524293" cy="249995"/>
            </a:xfrm>
            <a:prstGeom prst="rect">
              <a:avLst/>
            </a:prstGeom>
            <a:noFill/>
          </p:spPr>
          <p:txBody>
            <a:bodyPr wrap="none" rtlCol="0">
              <a:spAutoFit/>
            </a:bodyPr>
            <a:lstStyle/>
            <a:p>
              <a:r>
                <a:rPr lang="en-GB" sz="900" dirty="0" smtClean="0">
                  <a:latin typeface="Arial" pitchFamily="34" charset="0"/>
                  <a:cs typeface="Arial" pitchFamily="34" charset="0"/>
                </a:rPr>
                <a:t>Verify</a:t>
              </a:r>
              <a:endParaRPr lang="en-GB" sz="900" dirty="0">
                <a:latin typeface="Arial" pitchFamily="34" charset="0"/>
                <a:cs typeface="Arial" pitchFamily="34" charset="0"/>
              </a:endParaRPr>
            </a:p>
          </p:txBody>
        </p:sp>
        <p:sp>
          <p:nvSpPr>
            <p:cNvPr id="23" name="Down Arrow 22"/>
            <p:cNvSpPr/>
            <p:nvPr/>
          </p:nvSpPr>
          <p:spPr>
            <a:xfrm>
              <a:off x="5148064" y="2866256"/>
              <a:ext cx="102709" cy="26282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smtClean="0">
                <a:latin typeface="Arial" pitchFamily="34" charset="0"/>
                <a:cs typeface="Arial" pitchFamily="34" charset="0"/>
              </a:endParaRPr>
            </a:p>
          </p:txBody>
        </p:sp>
        <p:sp>
          <p:nvSpPr>
            <p:cNvPr id="24" name="TextBox 23"/>
            <p:cNvSpPr txBox="1"/>
            <p:nvPr/>
          </p:nvSpPr>
          <p:spPr>
            <a:xfrm>
              <a:off x="4314669" y="2867468"/>
              <a:ext cx="454200" cy="249995"/>
            </a:xfrm>
            <a:prstGeom prst="rect">
              <a:avLst/>
            </a:prstGeom>
            <a:noFill/>
          </p:spPr>
          <p:txBody>
            <a:bodyPr wrap="none" rtlCol="0">
              <a:spAutoFit/>
            </a:bodyPr>
            <a:lstStyle/>
            <a:p>
              <a:r>
                <a:rPr lang="en-GB" sz="900" dirty="0" smtClean="0">
                  <a:latin typeface="Arial" pitchFamily="34" charset="0"/>
                  <a:cs typeface="Arial" pitchFamily="34" charset="0"/>
                </a:rPr>
                <a:t>Plan</a:t>
              </a:r>
              <a:endParaRPr lang="en-GB" sz="900" dirty="0">
                <a:latin typeface="Arial" pitchFamily="34" charset="0"/>
                <a:cs typeface="Arial" pitchFamily="34" charset="0"/>
              </a:endParaRPr>
            </a:p>
          </p:txBody>
        </p:sp>
        <p:sp>
          <p:nvSpPr>
            <p:cNvPr id="26" name="Freeform 25"/>
            <p:cNvSpPr/>
            <p:nvPr/>
          </p:nvSpPr>
          <p:spPr>
            <a:xfrm>
              <a:off x="3994879" y="3279360"/>
              <a:ext cx="5029200" cy="2323200"/>
            </a:xfrm>
            <a:custGeom>
              <a:avLst/>
              <a:gdLst>
                <a:gd name="connsiteX0" fmla="*/ 0 w 5029200"/>
                <a:gd name="connsiteY0" fmla="*/ 921895 h 2683240"/>
                <a:gd name="connsiteX1" fmla="*/ 2450891 w 5029200"/>
                <a:gd name="connsiteY1" fmla="*/ 921895 h 2683240"/>
                <a:gd name="connsiteX2" fmla="*/ 2450891 w 5029200"/>
                <a:gd name="connsiteY2" fmla="*/ 0 h 2683240"/>
                <a:gd name="connsiteX3" fmla="*/ 5029200 w 5029200"/>
                <a:gd name="connsiteY3" fmla="*/ 0 h 2683240"/>
                <a:gd name="connsiteX4" fmla="*/ 5029200 w 5029200"/>
                <a:gd name="connsiteY4" fmla="*/ 2683240 h 2683240"/>
                <a:gd name="connsiteX5" fmla="*/ 0 w 5029200"/>
                <a:gd name="connsiteY5" fmla="*/ 2683240 h 2683240"/>
                <a:gd name="connsiteX6" fmla="*/ 0 w 5029200"/>
                <a:gd name="connsiteY6" fmla="*/ 921895 h 26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200" h="2683240">
                  <a:moveTo>
                    <a:pt x="0" y="921895"/>
                  </a:moveTo>
                  <a:lnTo>
                    <a:pt x="2450891" y="921895"/>
                  </a:lnTo>
                  <a:lnTo>
                    <a:pt x="2450891" y="0"/>
                  </a:lnTo>
                  <a:lnTo>
                    <a:pt x="5029200" y="0"/>
                  </a:lnTo>
                  <a:lnTo>
                    <a:pt x="5029200" y="2683240"/>
                  </a:lnTo>
                  <a:lnTo>
                    <a:pt x="0" y="2683240"/>
                  </a:lnTo>
                  <a:lnTo>
                    <a:pt x="0" y="921895"/>
                  </a:lnTo>
                  <a:close/>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smtClean="0">
                <a:latin typeface="Arial" pitchFamily="34" charset="0"/>
                <a:cs typeface="Arial" pitchFamily="34" charset="0"/>
              </a:endParaRPr>
            </a:p>
          </p:txBody>
        </p:sp>
        <p:sp>
          <p:nvSpPr>
            <p:cNvPr id="27" name="Rounded Rectangle 26"/>
            <p:cNvSpPr/>
            <p:nvPr/>
          </p:nvSpPr>
          <p:spPr>
            <a:xfrm>
              <a:off x="6740624" y="4505672"/>
              <a:ext cx="1854921"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Tests/</a:t>
              </a:r>
              <a:r>
                <a:rPr lang="en-GB" sz="1050" b="1" i="1" dirty="0" err="1" smtClean="0">
                  <a:latin typeface="Arial" pitchFamily="34" charset="0"/>
                  <a:cs typeface="Arial" pitchFamily="34" charset="0"/>
                </a:rPr>
                <a:t>modelnnn</a:t>
              </a:r>
              <a:r>
                <a:rPr lang="en-GB" sz="1050" b="1" dirty="0" err="1" smtClean="0">
                  <a:latin typeface="Arial" pitchFamily="34" charset="0"/>
                  <a:cs typeface="Arial" pitchFamily="34" charset="0"/>
                </a:rPr>
                <a:t>.slx</a:t>
              </a:r>
              <a:endParaRPr lang="en-GB" sz="1050" b="1" dirty="0" smtClean="0">
                <a:latin typeface="Arial" pitchFamily="34" charset="0"/>
                <a:cs typeface="Arial" pitchFamily="34" charset="0"/>
              </a:endParaRPr>
            </a:p>
          </p:txBody>
        </p:sp>
        <p:sp>
          <p:nvSpPr>
            <p:cNvPr id="28" name="Rounded Rectangle 27"/>
            <p:cNvSpPr/>
            <p:nvPr/>
          </p:nvSpPr>
          <p:spPr>
            <a:xfrm>
              <a:off x="6893024" y="4658072"/>
              <a:ext cx="1854921"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Tests/</a:t>
              </a:r>
              <a:r>
                <a:rPr lang="en-GB" sz="1050" b="1" i="1" dirty="0" err="1" smtClean="0">
                  <a:latin typeface="Arial" pitchFamily="34" charset="0"/>
                  <a:cs typeface="Arial" pitchFamily="34" charset="0"/>
                </a:rPr>
                <a:t>modelnnn</a:t>
              </a:r>
              <a:r>
                <a:rPr lang="en-GB" sz="1050" b="1" dirty="0" err="1" smtClean="0">
                  <a:latin typeface="Arial" pitchFamily="34" charset="0"/>
                  <a:cs typeface="Arial" pitchFamily="34" charset="0"/>
                </a:rPr>
                <a:t>.slx</a:t>
              </a:r>
              <a:endParaRPr lang="en-GB" sz="1050" b="1" dirty="0" smtClean="0">
                <a:latin typeface="Arial" pitchFamily="34" charset="0"/>
                <a:cs typeface="Arial" pitchFamily="34" charset="0"/>
              </a:endParaRPr>
            </a:p>
          </p:txBody>
        </p:sp>
        <p:sp>
          <p:nvSpPr>
            <p:cNvPr id="29" name="Rounded Rectangle 28"/>
            <p:cNvSpPr/>
            <p:nvPr/>
          </p:nvSpPr>
          <p:spPr>
            <a:xfrm>
              <a:off x="7045424" y="4810472"/>
              <a:ext cx="1854921" cy="576064"/>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Tests/</a:t>
              </a:r>
              <a:r>
                <a:rPr lang="en-GB" sz="1050" b="1" i="1" dirty="0" err="1" smtClean="0">
                  <a:latin typeface="Arial" pitchFamily="34" charset="0"/>
                  <a:cs typeface="Arial" pitchFamily="34" charset="0"/>
                </a:rPr>
                <a:t>modelnnn</a:t>
              </a:r>
              <a:r>
                <a:rPr lang="en-GB" sz="1050" b="1" dirty="0" err="1" smtClean="0">
                  <a:latin typeface="Arial" pitchFamily="34" charset="0"/>
                  <a:cs typeface="Arial" pitchFamily="34" charset="0"/>
                </a:rPr>
                <a:t>.slx</a:t>
              </a:r>
              <a:endParaRPr lang="en-GB" sz="1050" b="1" dirty="0" smtClean="0">
                <a:latin typeface="Arial" pitchFamily="34" charset="0"/>
                <a:cs typeface="Arial" pitchFamily="34" charset="0"/>
              </a:endParaRPr>
            </a:p>
          </p:txBody>
        </p:sp>
        <p:sp>
          <p:nvSpPr>
            <p:cNvPr id="30" name="Down Arrow 29"/>
            <p:cNvSpPr/>
            <p:nvPr/>
          </p:nvSpPr>
          <p:spPr>
            <a:xfrm>
              <a:off x="6372200" y="5746576"/>
              <a:ext cx="102709" cy="26282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smtClean="0">
                <a:latin typeface="Arial" pitchFamily="34" charset="0"/>
                <a:cs typeface="Arial" pitchFamily="34" charset="0"/>
              </a:endParaRPr>
            </a:p>
          </p:txBody>
        </p:sp>
        <p:sp>
          <p:nvSpPr>
            <p:cNvPr id="31" name="TextBox 30"/>
            <p:cNvSpPr txBox="1"/>
            <p:nvPr/>
          </p:nvSpPr>
          <p:spPr>
            <a:xfrm>
              <a:off x="6474909" y="5747788"/>
              <a:ext cx="1379424" cy="249995"/>
            </a:xfrm>
            <a:prstGeom prst="rect">
              <a:avLst/>
            </a:prstGeom>
            <a:noFill/>
          </p:spPr>
          <p:txBody>
            <a:bodyPr wrap="none" rtlCol="0">
              <a:spAutoFit/>
            </a:bodyPr>
            <a:lstStyle/>
            <a:p>
              <a:r>
                <a:rPr lang="en-GB" sz="900" dirty="0" smtClean="0">
                  <a:latin typeface="Arial" pitchFamily="34" charset="0"/>
                  <a:cs typeface="Arial" pitchFamily="34" charset="0"/>
                </a:rPr>
                <a:t>Compare and Report</a:t>
              </a:r>
              <a:endParaRPr lang="en-GB" sz="900" dirty="0">
                <a:latin typeface="Arial" pitchFamily="34" charset="0"/>
                <a:cs typeface="Arial" pitchFamily="34" charset="0"/>
              </a:endParaRPr>
            </a:p>
          </p:txBody>
        </p:sp>
      </p:grpSp>
      <p:sp>
        <p:nvSpPr>
          <p:cNvPr id="32" name="Rounded Rectangle 31"/>
          <p:cNvSpPr/>
          <p:nvPr/>
        </p:nvSpPr>
        <p:spPr>
          <a:xfrm>
            <a:off x="5652120" y="908720"/>
            <a:ext cx="3312368" cy="1008112"/>
          </a:xfrm>
          <a:prstGeom prst="round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Qualification Kit Workflow</a:t>
            </a:r>
          </a:p>
          <a:p>
            <a:pPr algn="ctr"/>
            <a:endParaRPr lang="en-GB" sz="1200" b="1" dirty="0" smtClean="0">
              <a:latin typeface="Arial" pitchFamily="34" charset="0"/>
              <a:cs typeface="Arial" pitchFamily="34" charset="0"/>
            </a:endParaRPr>
          </a:p>
          <a:p>
            <a:pPr algn="ctr"/>
            <a:r>
              <a:rPr lang="en-GB" sz="900" b="1" dirty="0" smtClean="0">
                <a:latin typeface="Arial" pitchFamily="34" charset="0"/>
                <a:cs typeface="Arial" pitchFamily="34" charset="0"/>
              </a:rPr>
              <a:t>Workflow for Using MBD and The MathWorks tools</a:t>
            </a:r>
          </a:p>
          <a:p>
            <a:pPr algn="ctr"/>
            <a:r>
              <a:rPr lang="en-GB" sz="900" b="1" dirty="0" smtClean="0">
                <a:latin typeface="Arial" pitchFamily="34" charset="0"/>
                <a:cs typeface="Arial" pitchFamily="34" charset="0"/>
              </a:rPr>
              <a:t>Defines the usage of tools for each DO178 objective.</a:t>
            </a:r>
          </a:p>
        </p:txBody>
      </p:sp>
      <p:sp>
        <p:nvSpPr>
          <p:cNvPr id="33" name="Rounded Rectangle 32"/>
          <p:cNvSpPr/>
          <p:nvPr/>
        </p:nvSpPr>
        <p:spPr>
          <a:xfrm>
            <a:off x="3995936" y="908720"/>
            <a:ext cx="1466461" cy="1008112"/>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DO178</a:t>
            </a:r>
          </a:p>
        </p:txBody>
      </p:sp>
      <p:sp>
        <p:nvSpPr>
          <p:cNvPr id="36" name="Down Arrow 35"/>
          <p:cNvSpPr/>
          <p:nvPr/>
        </p:nvSpPr>
        <p:spPr>
          <a:xfrm>
            <a:off x="5868144" y="1966162"/>
            <a:ext cx="93957" cy="24267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smtClean="0">
              <a:latin typeface="Arial" pitchFamily="34" charset="0"/>
              <a:cs typeface="Arial" pitchFamily="34" charset="0"/>
            </a:endParaRPr>
          </a:p>
        </p:txBody>
      </p:sp>
      <p:sp>
        <p:nvSpPr>
          <p:cNvPr id="37" name="TextBox 36"/>
          <p:cNvSpPr txBox="1"/>
          <p:nvPr/>
        </p:nvSpPr>
        <p:spPr>
          <a:xfrm>
            <a:off x="5993541" y="1978006"/>
            <a:ext cx="819455" cy="230832"/>
          </a:xfrm>
          <a:prstGeom prst="rect">
            <a:avLst/>
          </a:prstGeom>
          <a:noFill/>
        </p:spPr>
        <p:txBody>
          <a:bodyPr wrap="none" rtlCol="0">
            <a:spAutoFit/>
          </a:bodyPr>
          <a:lstStyle/>
          <a:p>
            <a:r>
              <a:rPr lang="en-GB" sz="900" dirty="0" smtClean="0">
                <a:latin typeface="Arial" pitchFamily="34" charset="0"/>
                <a:cs typeface="Arial" pitchFamily="34" charset="0"/>
              </a:rPr>
              <a:t>Qualify tools</a:t>
            </a:r>
            <a:endParaRPr lang="en-GB" sz="900" dirty="0">
              <a:latin typeface="Arial" pitchFamily="34" charset="0"/>
              <a:cs typeface="Arial" pitchFamily="34" charset="0"/>
            </a:endParaRPr>
          </a:p>
        </p:txBody>
      </p:sp>
      <p:sp>
        <p:nvSpPr>
          <p:cNvPr id="38" name="TextBox 37"/>
          <p:cNvSpPr txBox="1"/>
          <p:nvPr/>
        </p:nvSpPr>
        <p:spPr>
          <a:xfrm>
            <a:off x="4139952" y="2276872"/>
            <a:ext cx="857927" cy="230832"/>
          </a:xfrm>
          <a:prstGeom prst="rect">
            <a:avLst/>
          </a:prstGeom>
          <a:noFill/>
          <a:ln w="3175">
            <a:solidFill>
              <a:schemeClr val="tx1"/>
            </a:solidFill>
            <a:prstDash val="sysDot"/>
          </a:ln>
        </p:spPr>
        <p:txBody>
          <a:bodyPr wrap="none" rtlCol="0">
            <a:spAutoFit/>
          </a:bodyPr>
          <a:lstStyle/>
          <a:p>
            <a:r>
              <a:rPr lang="en-GB" sz="900" dirty="0" smtClean="0">
                <a:latin typeface="Arial" pitchFamily="34" charset="0"/>
                <a:cs typeface="Arial" pitchFamily="34" charset="0"/>
              </a:rPr>
              <a:t>For each tool</a:t>
            </a:r>
            <a:endParaRPr lang="en-GB" sz="900" dirty="0">
              <a:latin typeface="Arial" pitchFamily="34" charset="0"/>
              <a:cs typeface="Arial" pitchFamily="34" charset="0"/>
            </a:endParaRPr>
          </a:p>
        </p:txBody>
      </p:sp>
    </p:spTree>
    <p:extLst>
      <p:ext uri="{BB962C8B-B14F-4D97-AF65-F5344CB8AC3E}">
        <p14:creationId xmlns:p14="http://schemas.microsoft.com/office/powerpoint/2010/main" val="229384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p:txBody>
          <a:bodyPr/>
          <a:lstStyle/>
          <a:p>
            <a:r>
              <a:rPr lang="en-GB" dirty="0" smtClean="0"/>
              <a:t>Overview of Simulink for DO-178</a:t>
            </a:r>
          </a:p>
          <a:p>
            <a:r>
              <a:rPr lang="en-GB" dirty="0" smtClean="0"/>
              <a:t>User examples</a:t>
            </a:r>
          </a:p>
          <a:p>
            <a:r>
              <a:rPr lang="en-GB" dirty="0" smtClean="0"/>
              <a:t>Workshop structure introduction</a:t>
            </a:r>
          </a:p>
          <a:p>
            <a:pPr lvl="1"/>
            <a:r>
              <a:rPr lang="en-GB" dirty="0" smtClean="0"/>
              <a:t>Simulink Projects</a:t>
            </a:r>
          </a:p>
          <a:p>
            <a:pPr lvl="1"/>
            <a:r>
              <a:rPr lang="en-GB" dirty="0" smtClean="0"/>
              <a:t>DO-178 Qualification Kit</a:t>
            </a:r>
          </a:p>
          <a:p>
            <a:r>
              <a:rPr lang="en-GB" dirty="0" smtClean="0"/>
              <a:t>Software Development Process</a:t>
            </a:r>
          </a:p>
          <a:p>
            <a:r>
              <a:rPr lang="en-GB" dirty="0" smtClean="0"/>
              <a:t>Verification of Requirements Process</a:t>
            </a:r>
          </a:p>
          <a:p>
            <a:r>
              <a:rPr lang="en-GB" dirty="0" smtClean="0"/>
              <a:t>Verification of Design Process</a:t>
            </a:r>
          </a:p>
          <a:p>
            <a:r>
              <a:rPr lang="en-GB" dirty="0" smtClean="0"/>
              <a:t>Verification of Coding and Integration Process</a:t>
            </a:r>
          </a:p>
          <a:p>
            <a:r>
              <a:rPr lang="en-GB" dirty="0" smtClean="0"/>
              <a:t>Testing of Integration Process</a:t>
            </a:r>
          </a:p>
          <a:p>
            <a:r>
              <a:rPr lang="en-GB" dirty="0" smtClean="0"/>
              <a:t>Verification of Verification Process Results</a:t>
            </a:r>
          </a:p>
          <a:p>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431800" y="1781175"/>
            <a:ext cx="8953500" cy="4968875"/>
          </a:xfrm>
          <a:prstGeom prst="rect">
            <a:avLst/>
          </a:prstGeom>
          <a:noFill/>
          <a:ln w="9525">
            <a:noFill/>
            <a:miter lim="800000"/>
            <a:headEnd/>
            <a:tailEnd/>
          </a:ln>
          <a:effectLst/>
        </p:spPr>
        <p:txBody>
          <a:bodyPr/>
          <a:lstStyle/>
          <a:p>
            <a:pPr eaLnBrk="1" hangingPunct="1">
              <a:spcBef>
                <a:spcPct val="20000"/>
              </a:spcBef>
              <a:buClr>
                <a:srgbClr val="215383"/>
              </a:buClr>
              <a:buFont typeface="Wingdings" pitchFamily="2" charset="2"/>
              <a:buNone/>
              <a:defRPr/>
            </a:pPr>
            <a:endParaRPr lang="de-DE" sz="2000" kern="0" dirty="0">
              <a:solidFill>
                <a:srgbClr val="000000"/>
              </a:solidFill>
              <a:latin typeface="Arial"/>
            </a:endParaRPr>
          </a:p>
        </p:txBody>
      </p:sp>
      <p:sp>
        <p:nvSpPr>
          <p:cNvPr id="51203" name="Titel 1"/>
          <p:cNvSpPr>
            <a:spLocks noGrp="1"/>
          </p:cNvSpPr>
          <p:nvPr>
            <p:ph type="title"/>
          </p:nvPr>
        </p:nvSpPr>
        <p:spPr>
          <a:xfrm>
            <a:off x="311224" y="566192"/>
            <a:ext cx="8077200" cy="990600"/>
          </a:xfrm>
        </p:spPr>
        <p:txBody>
          <a:bodyPr/>
          <a:lstStyle/>
          <a:p>
            <a:r>
              <a:rPr lang="en-US" dirty="0"/>
              <a:t>DO-178C Structure</a:t>
            </a:r>
            <a:r>
              <a:rPr lang="de-DE" dirty="0"/>
              <a:t/>
            </a:r>
            <a:br>
              <a:rPr lang="de-DE" dirty="0"/>
            </a:br>
            <a:r>
              <a:rPr lang="de-DE" dirty="0"/>
              <a:t>TBD</a:t>
            </a:r>
            <a:r>
              <a:rPr lang="en-US" dirty="0" smtClean="0"/>
              <a:t/>
            </a:r>
            <a:br>
              <a:rPr lang="en-US" dirty="0" smtClean="0"/>
            </a:br>
            <a:endParaRPr lang="en-US" dirty="0" smtClean="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28124569"/>
              </p:ext>
            </p:extLst>
          </p:nvPr>
        </p:nvGraphicFramePr>
        <p:xfrm>
          <a:off x="251520" y="1765326"/>
          <a:ext cx="800397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6963481" y="3717843"/>
            <a:ext cx="2028119" cy="954107"/>
          </a:xfrm>
          <a:prstGeom prst="rect">
            <a:avLst/>
          </a:prstGeom>
        </p:spPr>
        <p:txBody>
          <a:bodyPr wrap="none">
            <a:spAutoFit/>
          </a:bodyPr>
          <a:lstStyle/>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Model-Based Design</a:t>
            </a:r>
          </a:p>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Early verification and </a:t>
            </a:r>
            <a:br>
              <a:rPr lang="en-US" sz="1400" dirty="0" smtClean="0">
                <a:solidFill>
                  <a:srgbClr val="000000"/>
                </a:solidFill>
                <a:latin typeface="Arial"/>
              </a:rPr>
            </a:br>
            <a:r>
              <a:rPr lang="en-US" sz="1400" dirty="0" smtClean="0">
                <a:solidFill>
                  <a:srgbClr val="000000"/>
                </a:solidFill>
                <a:latin typeface="Arial"/>
              </a:rPr>
              <a:t>   validation</a:t>
            </a:r>
          </a:p>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Code generation</a:t>
            </a:r>
            <a:endParaRPr lang="en-US" sz="1400" dirty="0">
              <a:solidFill>
                <a:srgbClr val="000000"/>
              </a:solidFill>
              <a:latin typeface="Arial"/>
            </a:endParaRPr>
          </a:p>
        </p:txBody>
      </p:sp>
      <p:sp>
        <p:nvSpPr>
          <p:cNvPr id="12" name="Rectangle 11"/>
          <p:cNvSpPr/>
          <p:nvPr/>
        </p:nvSpPr>
        <p:spPr>
          <a:xfrm>
            <a:off x="6934200" y="4841175"/>
            <a:ext cx="1756506" cy="523220"/>
          </a:xfrm>
          <a:prstGeom prst="rect">
            <a:avLst/>
          </a:prstGeom>
        </p:spPr>
        <p:txBody>
          <a:bodyPr wrap="none">
            <a:spAutoFit/>
          </a:bodyPr>
          <a:lstStyle/>
          <a:p>
            <a:pPr eaLnBrk="1" fontAlgn="auto" hangingPunct="1">
              <a:spcBef>
                <a:spcPts val="0"/>
              </a:spcBef>
              <a:spcAft>
                <a:spcPts val="0"/>
              </a:spcAft>
              <a:buFont typeface="Wingdings" pitchFamily="2" charset="2"/>
              <a:buChar char="§"/>
            </a:pPr>
            <a:r>
              <a:rPr lang="en-US" sz="1400" dirty="0" smtClean="0">
                <a:solidFill>
                  <a:srgbClr val="000000"/>
                </a:solidFill>
                <a:latin typeface="Arial"/>
              </a:rPr>
              <a:t> Tool classification </a:t>
            </a:r>
            <a:br>
              <a:rPr lang="en-US" sz="1400" dirty="0" smtClean="0">
                <a:solidFill>
                  <a:srgbClr val="000000"/>
                </a:solidFill>
                <a:latin typeface="Arial"/>
              </a:rPr>
            </a:br>
            <a:r>
              <a:rPr lang="en-US" sz="1400" dirty="0" smtClean="0">
                <a:solidFill>
                  <a:srgbClr val="000000"/>
                </a:solidFill>
                <a:latin typeface="Arial"/>
              </a:rPr>
              <a:t>   and qualification</a:t>
            </a:r>
            <a:endParaRPr lang="en-US" sz="1400" dirty="0">
              <a:solidFill>
                <a:srgbClr val="000000"/>
              </a:solidFill>
              <a:latin typeface="Arial"/>
            </a:endParaRPr>
          </a:p>
        </p:txBody>
      </p:sp>
      <p:sp>
        <p:nvSpPr>
          <p:cNvPr id="14" name="Left Brace 44"/>
          <p:cNvSpPr>
            <a:spLocks/>
          </p:cNvSpPr>
          <p:nvPr/>
        </p:nvSpPr>
        <p:spPr bwMode="auto">
          <a:xfrm>
            <a:off x="6705600" y="3810001"/>
            <a:ext cx="228600" cy="762000"/>
          </a:xfrm>
          <a:prstGeom prst="leftBrace">
            <a:avLst>
              <a:gd name="adj1" fmla="val 8297"/>
              <a:gd name="adj2" fmla="val 50259"/>
            </a:avLst>
          </a:prstGeom>
          <a:noFill/>
          <a:ln w="9525" algn="ctr">
            <a:solidFill>
              <a:schemeClr val="tx1"/>
            </a:solidFill>
            <a:round/>
            <a:headEnd/>
            <a:tailEnd/>
          </a:ln>
        </p:spPr>
        <p:txBody>
          <a:bodyPr anchor="ctr"/>
          <a:lstStyle/>
          <a:p>
            <a:pPr algn="ctr">
              <a:spcBef>
                <a:spcPct val="20000"/>
              </a:spcBef>
              <a:buClr>
                <a:srgbClr val="215383"/>
              </a:buClr>
              <a:buFont typeface="Wingdings" pitchFamily="2" charset="2"/>
              <a:buChar char="§"/>
            </a:pPr>
            <a:endParaRPr lang="de-DE">
              <a:solidFill>
                <a:srgbClr val="000000"/>
              </a:solidFill>
            </a:endParaRPr>
          </a:p>
        </p:txBody>
      </p:sp>
      <p:sp>
        <p:nvSpPr>
          <p:cNvPr id="15" name="Left Brace 44"/>
          <p:cNvSpPr>
            <a:spLocks/>
          </p:cNvSpPr>
          <p:nvPr/>
        </p:nvSpPr>
        <p:spPr bwMode="auto">
          <a:xfrm>
            <a:off x="6705600" y="4876799"/>
            <a:ext cx="228600" cy="457201"/>
          </a:xfrm>
          <a:prstGeom prst="leftBrace">
            <a:avLst>
              <a:gd name="adj1" fmla="val 8297"/>
              <a:gd name="adj2" fmla="val 50259"/>
            </a:avLst>
          </a:prstGeom>
          <a:noFill/>
          <a:ln w="9525" algn="ctr">
            <a:solidFill>
              <a:schemeClr val="tx1"/>
            </a:solidFill>
            <a:round/>
            <a:headEnd/>
            <a:tailEnd/>
          </a:ln>
        </p:spPr>
        <p:txBody>
          <a:bodyPr anchor="ctr"/>
          <a:lstStyle/>
          <a:p>
            <a:pPr algn="ctr">
              <a:spcBef>
                <a:spcPct val="20000"/>
              </a:spcBef>
              <a:buClr>
                <a:srgbClr val="215383"/>
              </a:buClr>
              <a:buFont typeface="Wingdings" pitchFamily="2" charset="2"/>
              <a:buChar char="§"/>
            </a:pPr>
            <a:endParaRPr lang="de-DE">
              <a:solidFill>
                <a:srgbClr val="000000"/>
              </a:solidFill>
            </a:endParaRPr>
          </a:p>
        </p:txBody>
      </p:sp>
    </p:spTree>
    <p:extLst>
      <p:ext uri="{BB962C8B-B14F-4D97-AF65-F5344CB8AC3E}">
        <p14:creationId xmlns:p14="http://schemas.microsoft.com/office/powerpoint/2010/main" val="135029491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430782" y="476672"/>
            <a:ext cx="8533706" cy="1139825"/>
          </a:xfrm>
        </p:spPr>
        <p:txBody>
          <a:bodyPr/>
          <a:lstStyle/>
          <a:p>
            <a:r>
              <a:rPr lang="de-DE" dirty="0" smtClean="0"/>
              <a:t>TBC </a:t>
            </a:r>
            <a:r>
              <a:rPr lang="de-DE" dirty="0" smtClean="0"/>
              <a:t>DO-178C </a:t>
            </a:r>
            <a:r>
              <a:rPr lang="de-DE" dirty="0" smtClean="0"/>
              <a:t>Reference Workflow </a:t>
            </a:r>
            <a:br>
              <a:rPr lang="de-DE" dirty="0" smtClean="0"/>
            </a:br>
            <a:r>
              <a:rPr lang="en-US" dirty="0"/>
              <a:t>Verification and Validation of Models and Generated Code </a:t>
            </a:r>
            <a:r>
              <a:rPr lang="en-US" sz="2800" dirty="0" smtClean="0">
                <a:solidFill>
                  <a:srgbClr val="FF9900"/>
                </a:solidFill>
              </a:rPr>
              <a:t/>
            </a:r>
            <a:br>
              <a:rPr lang="en-US" sz="2800" dirty="0" smtClean="0">
                <a:solidFill>
                  <a:srgbClr val="FF9900"/>
                </a:solidFill>
              </a:rPr>
            </a:b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sp>
        <p:nvSpPr>
          <p:cNvPr id="8" name="Rounded Rectangle 7"/>
          <p:cNvSpPr/>
          <p:nvPr/>
        </p:nvSpPr>
        <p:spPr bwMode="auto">
          <a:xfrm>
            <a:off x="4553712" y="2316480"/>
            <a:ext cx="3627120" cy="2779776"/>
          </a:xfrm>
          <a:prstGeom prst="roundRect">
            <a:avLst>
              <a:gd name="adj" fmla="val 1165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7" name="Rounded Rectangle 6"/>
          <p:cNvSpPr/>
          <p:nvPr/>
        </p:nvSpPr>
        <p:spPr bwMode="auto">
          <a:xfrm>
            <a:off x="316992" y="2316480"/>
            <a:ext cx="4169664" cy="2791968"/>
          </a:xfrm>
          <a:prstGeom prst="roundRect">
            <a:avLst>
              <a:gd name="adj" fmla="val 1165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1267968" y="2389632"/>
            <a:ext cx="2376228" cy="400110"/>
          </a:xfrm>
          <a:prstGeom prst="rect">
            <a:avLst/>
          </a:prstGeom>
          <a:noFill/>
        </p:spPr>
        <p:txBody>
          <a:bodyPr wrap="none" rtlCol="0">
            <a:spAutoFit/>
          </a:bodyPr>
          <a:lstStyle/>
          <a:p>
            <a:r>
              <a:rPr lang="en-US" sz="2000" b="1" dirty="0" smtClean="0">
                <a:solidFill>
                  <a:schemeClr val="tx2"/>
                </a:solidFill>
                <a:latin typeface="+mn-lt"/>
              </a:rPr>
              <a:t>Model Verification</a:t>
            </a:r>
            <a:endParaRPr lang="en-US" sz="2000" b="1" dirty="0">
              <a:solidFill>
                <a:schemeClr val="tx2"/>
              </a:solidFill>
              <a:latin typeface="+mn-lt"/>
            </a:endParaRPr>
          </a:p>
        </p:txBody>
      </p:sp>
      <p:sp>
        <p:nvSpPr>
          <p:cNvPr id="10" name="TextBox 9"/>
          <p:cNvSpPr txBox="1"/>
          <p:nvPr/>
        </p:nvSpPr>
        <p:spPr>
          <a:xfrm>
            <a:off x="5266944" y="2389632"/>
            <a:ext cx="2278444" cy="400110"/>
          </a:xfrm>
          <a:prstGeom prst="rect">
            <a:avLst/>
          </a:prstGeom>
          <a:noFill/>
        </p:spPr>
        <p:txBody>
          <a:bodyPr wrap="none" rtlCol="0">
            <a:spAutoFit/>
          </a:bodyPr>
          <a:lstStyle/>
          <a:p>
            <a:r>
              <a:rPr lang="en-US" sz="2000" b="1" dirty="0" smtClean="0">
                <a:solidFill>
                  <a:schemeClr val="tx2"/>
                </a:solidFill>
                <a:latin typeface="+mn-lt"/>
              </a:rPr>
              <a:t>Code Verification</a:t>
            </a:r>
            <a:endParaRPr lang="en-US" sz="2000" b="1" dirty="0">
              <a:solidFill>
                <a:schemeClr val="tx2"/>
              </a:solidFill>
              <a:latin typeface="+mn-lt"/>
            </a:endParaRPr>
          </a:p>
        </p:txBody>
      </p:sp>
      <p:sp>
        <p:nvSpPr>
          <p:cNvPr id="12" name="Inhaltsplatzhalter 2"/>
          <p:cNvSpPr txBox="1">
            <a:spLocks/>
          </p:cNvSpPr>
          <p:nvPr/>
        </p:nvSpPr>
        <p:spPr>
          <a:xfrm>
            <a:off x="560833" y="2718816"/>
            <a:ext cx="3998975" cy="353568"/>
          </a:xfrm>
          <a:prstGeom prst="rect">
            <a:avLst/>
          </a:prstGeom>
        </p:spPr>
        <p:txBody>
          <a:bodyPr/>
          <a:lstStyle/>
          <a:p>
            <a:pPr marL="284163" indent="-284163" eaLnBrk="1" hangingPunct="1">
              <a:spcBef>
                <a:spcPts val="1200"/>
              </a:spcBef>
              <a:spcAft>
                <a:spcPts val="600"/>
              </a:spcAft>
              <a:buClr>
                <a:srgbClr val="215383"/>
              </a:buClr>
            </a:pPr>
            <a:r>
              <a:rPr lang="en-US" sz="1600" dirty="0" smtClean="0">
                <a:latin typeface="Arial"/>
              </a:rPr>
              <a:t>Discover design errors at design time</a:t>
            </a:r>
          </a:p>
        </p:txBody>
      </p:sp>
      <p:sp>
        <p:nvSpPr>
          <p:cNvPr id="13" name="Inhaltsplatzhalter 2"/>
          <p:cNvSpPr txBox="1">
            <a:spLocks/>
          </p:cNvSpPr>
          <p:nvPr/>
        </p:nvSpPr>
        <p:spPr>
          <a:xfrm>
            <a:off x="4352545" y="2718816"/>
            <a:ext cx="3998975" cy="353568"/>
          </a:xfrm>
          <a:prstGeom prst="rect">
            <a:avLst/>
          </a:prstGeom>
        </p:spPr>
        <p:txBody>
          <a:bodyPr/>
          <a:lstStyle/>
          <a:p>
            <a:pPr marL="284163" indent="-284163" algn="ctr" eaLnBrk="1" hangingPunct="1">
              <a:spcBef>
                <a:spcPts val="1200"/>
              </a:spcBef>
              <a:spcAft>
                <a:spcPts val="600"/>
              </a:spcAft>
              <a:buClr>
                <a:srgbClr val="215383"/>
              </a:buClr>
            </a:pPr>
            <a:r>
              <a:rPr lang="en-US" sz="1600" dirty="0" smtClean="0">
                <a:latin typeface="Arial"/>
              </a:rPr>
              <a:t>Gain confidence in the generated code</a:t>
            </a:r>
          </a:p>
        </p:txBody>
      </p:sp>
    </p:spTree>
    <p:extLst>
      <p:ext uri="{BB962C8B-B14F-4D97-AF65-F5344CB8AC3E}">
        <p14:creationId xmlns:p14="http://schemas.microsoft.com/office/powerpoint/2010/main" val="249573245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6"/>
          <p:cNvPicPr>
            <a:picLocks noChangeAspect="1" noChangeArrowheads="1"/>
          </p:cNvPicPr>
          <p:nvPr/>
        </p:nvPicPr>
        <p:blipFill>
          <a:blip r:embed="rId3" cstate="print"/>
          <a:srcRect l="1595" r="1820"/>
          <a:stretch>
            <a:fillRect/>
          </a:stretch>
        </p:blipFill>
        <p:spPr bwMode="auto">
          <a:xfrm>
            <a:off x="483818" y="3081956"/>
            <a:ext cx="7485062" cy="3249612"/>
          </a:xfrm>
          <a:prstGeom prst="rect">
            <a:avLst/>
          </a:prstGeom>
          <a:noFill/>
          <a:ln w="9525">
            <a:noFill/>
            <a:miter lim="800000"/>
            <a:headEnd/>
            <a:tailEnd/>
          </a:ln>
        </p:spPr>
      </p:pic>
      <p:sp>
        <p:nvSpPr>
          <p:cNvPr id="83971" name="Rectangle 2"/>
          <p:cNvSpPr>
            <a:spLocks noGrp="1" noChangeArrowheads="1"/>
          </p:cNvSpPr>
          <p:nvPr>
            <p:ph type="title" idx="4294967295"/>
          </p:nvPr>
        </p:nvSpPr>
        <p:spPr>
          <a:xfrm>
            <a:off x="395536" y="476672"/>
            <a:ext cx="8291576" cy="1139825"/>
          </a:xfrm>
        </p:spPr>
        <p:txBody>
          <a:bodyPr/>
          <a:lstStyle/>
          <a:p>
            <a:r>
              <a:rPr lang="en-US" dirty="0" smtClean="0"/>
              <a:t>DO-178C Reference Workflow</a:t>
            </a:r>
            <a:r>
              <a:rPr lang="de-DE" dirty="0" smtClean="0"/>
              <a:t> </a:t>
            </a:r>
            <a:br>
              <a:rPr lang="de-DE" dirty="0" smtClean="0"/>
            </a:br>
            <a:r>
              <a:rPr lang="de-DE" sz="2800" dirty="0" err="1" smtClean="0">
                <a:solidFill>
                  <a:srgbClr val="FF9900"/>
                </a:solidFill>
              </a:rPr>
              <a:t>Example</a:t>
            </a:r>
            <a:r>
              <a:rPr lang="de-DE" sz="2800" dirty="0" smtClean="0">
                <a:solidFill>
                  <a:srgbClr val="FF9900"/>
                </a:solidFill>
              </a:rPr>
              <a:t> Tool Chain </a:t>
            </a:r>
            <a:r>
              <a:rPr lang="en-US" dirty="0" smtClean="0">
                <a:solidFill>
                  <a:srgbClr val="000000"/>
                </a:solidFill>
              </a:rPr>
              <a:t/>
            </a:r>
            <a:br>
              <a:rPr lang="en-US" dirty="0" smtClean="0">
                <a:solidFill>
                  <a:srgbClr val="000000"/>
                </a:solidFill>
              </a:rPr>
            </a:br>
            <a:r>
              <a:rPr lang="de-DE" dirty="0" smtClean="0"/>
              <a:t/>
            </a:r>
            <a:br>
              <a:rPr lang="de-DE" dirty="0" smtClean="0"/>
            </a:br>
            <a:r>
              <a:rPr lang="en-US" dirty="0" smtClean="0">
                <a:solidFill>
                  <a:srgbClr val="FF9900"/>
                </a:solidFill>
              </a:rPr>
              <a:t/>
            </a:r>
            <a:br>
              <a:rPr lang="en-US" dirty="0" smtClean="0">
                <a:solidFill>
                  <a:srgbClr val="FF9900"/>
                </a:solidFill>
              </a:rPr>
            </a:br>
            <a:endParaRPr lang="en-US" dirty="0" smtClean="0"/>
          </a:p>
        </p:txBody>
      </p:sp>
      <p:sp>
        <p:nvSpPr>
          <p:cNvPr id="83974" name="Line 9"/>
          <p:cNvSpPr>
            <a:spLocks noChangeShapeType="1"/>
          </p:cNvSpPr>
          <p:nvPr/>
        </p:nvSpPr>
        <p:spPr bwMode="auto">
          <a:xfrm flipH="1">
            <a:off x="5036012" y="2584704"/>
            <a:ext cx="0" cy="1345554"/>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5" name="Rectangle 10"/>
          <p:cNvSpPr>
            <a:spLocks noChangeArrowheads="1"/>
          </p:cNvSpPr>
          <p:nvPr/>
        </p:nvSpPr>
        <p:spPr bwMode="auto">
          <a:xfrm>
            <a:off x="5167211" y="2099335"/>
            <a:ext cx="2757488" cy="461963"/>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a:latin typeface="+mn-lt"/>
                <a:cs typeface="Arial" pitchFamily="34" charset="0"/>
              </a:rPr>
              <a:t>PIL </a:t>
            </a:r>
            <a:r>
              <a:rPr lang="de-DE" sz="1200" dirty="0" err="1" smtClean="0">
                <a:latin typeface="+mn-lt"/>
                <a:cs typeface="Arial" pitchFamily="34" charset="0"/>
              </a:rPr>
              <a:t>testing</a:t>
            </a:r>
            <a:r>
              <a:rPr lang="en-US" sz="1200" dirty="0" smtClean="0">
                <a:latin typeface="+mn-lt"/>
              </a:rPr>
              <a:t> / CGV (Embedded Coder),</a:t>
            </a:r>
            <a:br>
              <a:rPr lang="en-US" sz="1200" dirty="0" smtClean="0">
                <a:latin typeface="+mn-lt"/>
              </a:rPr>
            </a:br>
            <a:r>
              <a:rPr lang="en-US" sz="1200" dirty="0" smtClean="0">
                <a:latin typeface="+mn-lt"/>
              </a:rPr>
              <a:t>Test generation (SLDV) </a:t>
            </a:r>
            <a:endParaRPr lang="en-US" sz="1200" dirty="0">
              <a:latin typeface="+mn-lt"/>
              <a:cs typeface="Arial" pitchFamily="34" charset="0"/>
            </a:endParaRPr>
          </a:p>
        </p:txBody>
      </p:sp>
      <p:sp>
        <p:nvSpPr>
          <p:cNvPr id="83976" name="Rectangle 11"/>
          <p:cNvSpPr>
            <a:spLocks noChangeArrowheads="1"/>
          </p:cNvSpPr>
          <p:nvPr/>
        </p:nvSpPr>
        <p:spPr bwMode="gray">
          <a:xfrm>
            <a:off x="6001333" y="2525151"/>
            <a:ext cx="3437136" cy="1052596"/>
          </a:xfrm>
          <a:prstGeom prst="rect">
            <a:avLst/>
          </a:prstGeom>
          <a:noFill/>
          <a:ln w="9525">
            <a:no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report</a:t>
            </a:r>
            <a:r>
              <a:rPr lang="de-DE" sz="1200" dirty="0" smtClean="0">
                <a:latin typeface="+mn-lt"/>
                <a:cs typeface="Arial" pitchFamily="34" charset="0"/>
              </a:rPr>
              <a:t> (Embedded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err="1" smtClean="0">
                <a:latin typeface="+mn-lt"/>
                <a:cs typeface="Arial" pitchFamily="34" charset="0"/>
              </a:rPr>
              <a:t>Traceability</a:t>
            </a:r>
            <a:r>
              <a:rPr lang="de-DE" sz="1200" dirty="0" smtClean="0">
                <a:latin typeface="+mn-lt"/>
                <a:cs typeface="Arial" pitchFamily="34" charset="0"/>
              </a:rPr>
              <a:t> </a:t>
            </a:r>
            <a:r>
              <a:rPr lang="de-DE" sz="1200" dirty="0" err="1" smtClean="0">
                <a:latin typeface="+mn-lt"/>
                <a:cs typeface="Arial" pitchFamily="34" charset="0"/>
              </a:rPr>
              <a:t>matrix</a:t>
            </a:r>
            <a:r>
              <a:rPr lang="de-DE" sz="1200" dirty="0" smtClean="0">
                <a:latin typeface="+mn-lt"/>
                <a:cs typeface="Arial" pitchFamily="34" charset="0"/>
              </a:rPr>
              <a:t> </a:t>
            </a:r>
            <a:r>
              <a:rPr lang="de-DE" sz="1200" dirty="0" err="1" smtClean="0">
                <a:latin typeface="+mn-lt"/>
                <a:cs typeface="Arial" pitchFamily="34" charset="0"/>
              </a:rPr>
              <a:t>generation</a:t>
            </a:r>
            <a:r>
              <a:rPr lang="de-DE" sz="1200" dirty="0" smtClean="0">
                <a:latin typeface="+mn-lt"/>
                <a:cs typeface="Arial" pitchFamily="34" charset="0"/>
              </a:rPr>
              <a:t> (IEC </a:t>
            </a:r>
            <a:r>
              <a:rPr lang="de-DE" sz="1200" dirty="0" err="1" smtClean="0">
                <a:latin typeface="+mn-lt"/>
                <a:cs typeface="Arial" pitchFamily="34" charset="0"/>
              </a:rPr>
              <a:t>Cert</a:t>
            </a:r>
            <a:r>
              <a:rPr lang="de-DE" sz="1200" dirty="0" smtClean="0">
                <a:latin typeface="+mn-lt"/>
                <a:cs typeface="Arial" pitchFamily="34" charset="0"/>
              </a:rPr>
              <a:t> Kit),</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Bullseye</a:t>
            </a:r>
            <a:r>
              <a:rPr lang="de-DE" sz="1200" dirty="0" smtClean="0">
                <a:latin typeface="+mn-lt"/>
                <a:cs typeface="Arial" pitchFamily="34" charset="0"/>
              </a:rPr>
              <a:t> </a:t>
            </a:r>
            <a:r>
              <a:rPr lang="de-DE" sz="1200" dirty="0" err="1" smtClean="0">
                <a:latin typeface="+mn-lt"/>
                <a:cs typeface="Arial" pitchFamily="34" charset="0"/>
              </a:rPr>
              <a:t>code</a:t>
            </a:r>
            <a:r>
              <a:rPr lang="de-DE" sz="1200" dirty="0" smtClean="0">
                <a:latin typeface="+mn-lt"/>
                <a:cs typeface="Arial" pitchFamily="34" charset="0"/>
              </a:rPr>
              <a:t>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integration</a:t>
            </a:r>
            <a:r>
              <a:rPr lang="de-DE" sz="1200" dirty="0" smtClean="0">
                <a:latin typeface="+mn-lt"/>
                <a:cs typeface="Arial" pitchFamily="34" charset="0"/>
              </a:rPr>
              <a:t> </a:t>
            </a:r>
            <a:br>
              <a:rPr lang="de-DE" sz="1200" dirty="0" smtClean="0">
                <a:latin typeface="+mn-lt"/>
                <a:cs typeface="Arial" pitchFamily="34" charset="0"/>
              </a:rPr>
            </a:br>
            <a:r>
              <a:rPr lang="de-DE" sz="1200" dirty="0" smtClean="0">
                <a:latin typeface="+mn-lt"/>
                <a:cs typeface="Arial" pitchFamily="34" charset="0"/>
              </a:rPr>
              <a:t>(Embedded </a:t>
            </a:r>
            <a:r>
              <a:rPr lang="de-DE" sz="1200" dirty="0" err="1" smtClean="0">
                <a:latin typeface="+mn-lt"/>
                <a:cs typeface="Arial" pitchFamily="34" charset="0"/>
              </a:rPr>
              <a:t>Coder</a:t>
            </a:r>
            <a:r>
              <a:rPr lang="de-DE" sz="1200" dirty="0" smtClean="0">
                <a:latin typeface="+mn-lt"/>
                <a:cs typeface="Arial" pitchFamily="34" charset="0"/>
              </a:rPr>
              <a:t>) </a:t>
            </a:r>
            <a:r>
              <a:rPr lang="de-DE" sz="1200" dirty="0">
                <a:latin typeface="+mn-lt"/>
                <a:cs typeface="Arial" pitchFamily="34" charset="0"/>
              </a:rPr>
              <a:t/>
            </a:r>
            <a:br>
              <a:rPr lang="de-DE" sz="1200" dirty="0">
                <a:latin typeface="+mn-lt"/>
                <a:cs typeface="Arial" pitchFamily="34" charset="0"/>
              </a:rPr>
            </a:br>
            <a:endParaRPr lang="en-US" sz="1200" dirty="0">
              <a:latin typeface="+mn-lt"/>
              <a:cs typeface="Arial" pitchFamily="34" charset="0"/>
            </a:endParaRPr>
          </a:p>
        </p:txBody>
      </p:sp>
      <p:sp>
        <p:nvSpPr>
          <p:cNvPr id="83977" name="Line 12"/>
          <p:cNvSpPr>
            <a:spLocks noChangeShapeType="1"/>
          </p:cNvSpPr>
          <p:nvPr/>
        </p:nvSpPr>
        <p:spPr bwMode="auto">
          <a:xfrm flipH="1">
            <a:off x="6261407" y="3238053"/>
            <a:ext cx="1301218" cy="1492406"/>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78" name="Rectangle 14"/>
          <p:cNvSpPr>
            <a:spLocks noChangeArrowheads="1"/>
          </p:cNvSpPr>
          <p:nvPr/>
        </p:nvSpPr>
        <p:spPr bwMode="auto">
          <a:xfrm>
            <a:off x="550493" y="2743453"/>
            <a:ext cx="3328988" cy="498475"/>
          </a:xfrm>
          <a:prstGeom prst="rect">
            <a:avLst/>
          </a:prstGeom>
          <a:noFill/>
          <a:ln w="9525">
            <a:noFill/>
            <a:miter lim="800000"/>
            <a:headEnd/>
            <a:tailEnd/>
          </a:ln>
        </p:spPr>
        <p:txBody>
          <a:bodyPr wrap="none">
            <a:spAutoFit/>
          </a:bodyPr>
          <a:lstStyle/>
          <a:p>
            <a:pPr eaLnBrk="0" hangingPunct="0">
              <a:spcBef>
                <a:spcPct val="20000"/>
              </a:spcBef>
              <a:buClr>
                <a:srgbClr val="215383"/>
              </a:buClr>
              <a:buFont typeface="Wingdings" pitchFamily="2" charset="2"/>
              <a:buNone/>
            </a:pPr>
            <a:r>
              <a:rPr lang="de-DE" sz="1200" dirty="0" smtClean="0">
                <a:latin typeface="+mn-lt"/>
                <a:cs typeface="Arial" pitchFamily="34" charset="0"/>
              </a:rPr>
              <a:t>Simulink, Model </a:t>
            </a:r>
            <a:r>
              <a:rPr lang="de-DE" sz="1200" dirty="0" err="1" smtClean="0">
                <a:latin typeface="+mn-lt"/>
                <a:cs typeface="Arial" pitchFamily="34" charset="0"/>
              </a:rPr>
              <a:t>coverage</a:t>
            </a:r>
            <a:r>
              <a:rPr lang="de-DE" sz="1200" dirty="0" smtClean="0">
                <a:latin typeface="+mn-lt"/>
                <a:cs typeface="Arial" pitchFamily="34" charset="0"/>
              </a:rPr>
              <a:t> (</a:t>
            </a:r>
            <a:r>
              <a:rPr lang="de-DE" sz="1200" dirty="0" err="1" smtClean="0">
                <a:latin typeface="+mn-lt"/>
                <a:cs typeface="Arial" pitchFamily="34" charset="0"/>
              </a:rPr>
              <a:t>SLVnV</a:t>
            </a:r>
            <a:r>
              <a:rPr lang="de-DE" sz="1200" dirty="0" smtClean="0">
                <a:latin typeface="+mn-lt"/>
                <a:cs typeface="Arial" pitchFamily="34" charset="0"/>
              </a:rPr>
              <a:t>), </a:t>
            </a:r>
          </a:p>
          <a:p>
            <a:pPr eaLnBrk="0" hangingPunct="0">
              <a:spcBef>
                <a:spcPct val="20000"/>
              </a:spcBef>
              <a:buClr>
                <a:srgbClr val="215383"/>
              </a:buClr>
              <a:buFont typeface="Wingdings" pitchFamily="2" charset="2"/>
              <a:buNone/>
            </a:pPr>
            <a:r>
              <a:rPr lang="de-DE" sz="1200" dirty="0" err="1" smtClean="0">
                <a:latin typeface="+mn-lt"/>
                <a:cs typeface="Arial" pitchFamily="34" charset="0"/>
              </a:rPr>
              <a:t>Requirements</a:t>
            </a:r>
            <a:r>
              <a:rPr lang="de-DE" sz="1200" dirty="0" smtClean="0">
                <a:latin typeface="+mn-lt"/>
                <a:cs typeface="Arial" pitchFamily="34" charset="0"/>
              </a:rPr>
              <a:t> Management Interface (</a:t>
            </a:r>
            <a:r>
              <a:rPr lang="de-DE" sz="1200" dirty="0" err="1" smtClean="0">
                <a:latin typeface="+mn-lt"/>
                <a:cs typeface="Arial" pitchFamily="34" charset="0"/>
              </a:rPr>
              <a:t>SLVnV</a:t>
            </a:r>
            <a:r>
              <a:rPr lang="de-DE" sz="1200" dirty="0" smtClean="0">
                <a:latin typeface="+mn-lt"/>
                <a:cs typeface="Arial" pitchFamily="34" charset="0"/>
              </a:rPr>
              <a:t>)</a:t>
            </a:r>
            <a:endParaRPr lang="en-US" sz="1200" dirty="0">
              <a:latin typeface="+mn-lt"/>
              <a:cs typeface="Arial" pitchFamily="34" charset="0"/>
            </a:endParaRPr>
          </a:p>
        </p:txBody>
      </p:sp>
      <p:sp>
        <p:nvSpPr>
          <p:cNvPr id="83979" name="Rectangle 16"/>
          <p:cNvSpPr>
            <a:spLocks noChangeArrowheads="1"/>
          </p:cNvSpPr>
          <p:nvPr/>
        </p:nvSpPr>
        <p:spPr bwMode="auto">
          <a:xfrm>
            <a:off x="2740056" y="2193289"/>
            <a:ext cx="1958100" cy="498598"/>
          </a:xfrm>
          <a:prstGeom prst="rect">
            <a:avLst/>
          </a:prstGeom>
          <a:noFill/>
          <a:ln w="9525">
            <a:noFill/>
            <a:miter lim="800000"/>
            <a:headEnd/>
            <a:tailEnd/>
          </a:ln>
        </p:spPr>
        <p:txBody>
          <a:bodyPr wrap="none">
            <a:spAutoFit/>
          </a:bodyPr>
          <a:lstStyle/>
          <a:p>
            <a:pPr>
              <a:spcBef>
                <a:spcPct val="20000"/>
              </a:spcBef>
              <a:buClr>
                <a:srgbClr val="215383"/>
              </a:buClr>
            </a:pPr>
            <a:r>
              <a:rPr lang="de-DE" sz="1200" b="1" dirty="0" smtClean="0">
                <a:solidFill>
                  <a:schemeClr val="accent4">
                    <a:lumMod val="60000"/>
                    <a:lumOff val="40000"/>
                  </a:schemeClr>
                </a:solidFill>
                <a:latin typeface="+mn-lt"/>
                <a:cs typeface="Arial" pitchFamily="34" charset="0"/>
              </a:rPr>
              <a:t>Model Advisor (</a:t>
            </a:r>
            <a:r>
              <a:rPr lang="de-DE" sz="1200" b="1" dirty="0" err="1" smtClean="0">
                <a:solidFill>
                  <a:schemeClr val="accent4">
                    <a:lumMod val="60000"/>
                    <a:lumOff val="40000"/>
                  </a:schemeClr>
                </a:solidFill>
                <a:latin typeface="+mn-lt"/>
                <a:cs typeface="Arial" pitchFamily="34" charset="0"/>
              </a:rPr>
              <a:t>SLVnV</a:t>
            </a:r>
            <a:r>
              <a:rPr lang="de-DE" sz="1200" b="1" dirty="0" smtClean="0">
                <a:solidFill>
                  <a:schemeClr val="accent4">
                    <a:lumMod val="60000"/>
                    <a:lumOff val="40000"/>
                  </a:schemeClr>
                </a:solidFill>
                <a:latin typeface="+mn-lt"/>
                <a:cs typeface="Arial" pitchFamily="34" charset="0"/>
              </a:rPr>
              <a:t>),</a:t>
            </a:r>
            <a:r>
              <a:rPr lang="de-DE" sz="1200" dirty="0" smtClean="0">
                <a:latin typeface="+mn-lt"/>
                <a:cs typeface="Arial" pitchFamily="34" charset="0"/>
              </a:rPr>
              <a:t> </a:t>
            </a:r>
          </a:p>
          <a:p>
            <a:pPr>
              <a:spcBef>
                <a:spcPct val="20000"/>
              </a:spcBef>
              <a:buClr>
                <a:srgbClr val="215383"/>
              </a:buClr>
            </a:pPr>
            <a:r>
              <a:rPr lang="de-DE" sz="1200" dirty="0" smtClean="0">
                <a:latin typeface="+mn-lt"/>
                <a:cs typeface="Arial" pitchFamily="34" charset="0"/>
              </a:rPr>
              <a:t>Property </a:t>
            </a:r>
            <a:r>
              <a:rPr lang="de-DE" sz="1200" dirty="0" err="1" smtClean="0">
                <a:latin typeface="+mn-lt"/>
                <a:cs typeface="Arial" pitchFamily="34" charset="0"/>
              </a:rPr>
              <a:t>proving</a:t>
            </a:r>
            <a:r>
              <a:rPr lang="de-DE" sz="1200" dirty="0" smtClean="0">
                <a:latin typeface="+mn-lt"/>
                <a:cs typeface="Arial" pitchFamily="34" charset="0"/>
              </a:rPr>
              <a:t> (SLDV)</a:t>
            </a:r>
            <a:endParaRPr lang="en-US" sz="1200" dirty="0">
              <a:latin typeface="+mn-lt"/>
              <a:cs typeface="Arial" pitchFamily="34" charset="0"/>
            </a:endParaRPr>
          </a:p>
        </p:txBody>
      </p:sp>
      <p:sp>
        <p:nvSpPr>
          <p:cNvPr id="83980" name="Line 17"/>
          <p:cNvSpPr>
            <a:spLocks noChangeShapeType="1"/>
          </p:cNvSpPr>
          <p:nvPr/>
        </p:nvSpPr>
        <p:spPr bwMode="auto">
          <a:xfrm flipH="1">
            <a:off x="1459786" y="3258850"/>
            <a:ext cx="0" cy="857065"/>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sp>
        <p:nvSpPr>
          <p:cNvPr id="83981" name="Line 19"/>
          <p:cNvSpPr>
            <a:spLocks noChangeShapeType="1"/>
          </p:cNvSpPr>
          <p:nvPr/>
        </p:nvSpPr>
        <p:spPr bwMode="auto">
          <a:xfrm>
            <a:off x="4181855" y="2706624"/>
            <a:ext cx="19887" cy="1827893"/>
          </a:xfrm>
          <a:prstGeom prst="line">
            <a:avLst/>
          </a:prstGeom>
          <a:noFill/>
          <a:ln w="9525">
            <a:solidFill>
              <a:schemeClr val="tx1"/>
            </a:solidFill>
            <a:round/>
            <a:headEnd type="oval" w="med" len="med"/>
            <a:tailEnd type="oval" w="med" len="med"/>
          </a:ln>
        </p:spPr>
        <p:txBody>
          <a:bodyPr/>
          <a:lstStyle/>
          <a:p>
            <a:endParaRPr lang="en-US" sz="900">
              <a:latin typeface="+mn-lt"/>
            </a:endParaRPr>
          </a:p>
        </p:txBody>
      </p:sp>
      <p:pic>
        <p:nvPicPr>
          <p:cNvPr id="83982" name="Picture 14">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2298731" y="2213927"/>
            <a:ext cx="457200" cy="457200"/>
          </a:xfrm>
          <a:prstGeom prst="rect">
            <a:avLst/>
          </a:prstGeom>
          <a:noFill/>
          <a:ln w="9525">
            <a:noFill/>
            <a:miter lim="800000"/>
            <a:headEnd/>
            <a:tailEnd/>
          </a:ln>
        </p:spPr>
      </p:pic>
      <p:pic>
        <p:nvPicPr>
          <p:cNvPr id="83983" name="Picture 15">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18693" y="2765678"/>
            <a:ext cx="457200" cy="457200"/>
          </a:xfrm>
          <a:prstGeom prst="rect">
            <a:avLst/>
          </a:prstGeom>
          <a:noFill/>
          <a:ln w="9525">
            <a:noFill/>
            <a:miter lim="800000"/>
            <a:headEnd/>
            <a:tailEnd/>
          </a:ln>
        </p:spPr>
      </p:pic>
      <p:pic>
        <p:nvPicPr>
          <p:cNvPr id="83984" name="Picture 16">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5595870" y="2701348"/>
            <a:ext cx="457200" cy="457200"/>
          </a:xfrm>
          <a:prstGeom prst="rect">
            <a:avLst/>
          </a:prstGeom>
          <a:noFill/>
          <a:ln w="9525">
            <a:noFill/>
            <a:miter lim="800000"/>
            <a:headEnd/>
            <a:tailEnd/>
          </a:ln>
        </p:spPr>
      </p:pic>
      <p:pic>
        <p:nvPicPr>
          <p:cNvPr id="83985" name="Picture 17">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739465" y="2113977"/>
            <a:ext cx="457200" cy="457200"/>
          </a:xfrm>
          <a:prstGeom prst="rect">
            <a:avLst/>
          </a:prstGeom>
          <a:noFill/>
          <a:ln w="9525">
            <a:noFill/>
            <a:miter lim="800000"/>
            <a:headEnd/>
            <a:tailEnd/>
          </a:ln>
        </p:spPr>
      </p:pic>
      <p:sp>
        <p:nvSpPr>
          <p:cNvPr id="18" name="Rectangle 18"/>
          <p:cNvSpPr>
            <a:spLocks noChangeArrowheads="1"/>
          </p:cNvSpPr>
          <p:nvPr/>
        </p:nvSpPr>
        <p:spPr bwMode="auto">
          <a:xfrm>
            <a:off x="2048691" y="6324971"/>
            <a:ext cx="1574470" cy="461665"/>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Simulink, Stateflow, </a:t>
            </a:r>
            <a:br>
              <a:rPr lang="de-DE" sz="1200" dirty="0" smtClean="0">
                <a:latin typeface="Arial" pitchFamily="34" charset="0"/>
                <a:cs typeface="Arial" pitchFamily="34" charset="0"/>
              </a:rPr>
            </a:br>
            <a:r>
              <a:rPr lang="de-DE" sz="1200" dirty="0" smtClean="0">
                <a:latin typeface="Arial" pitchFamily="34" charset="0"/>
                <a:cs typeface="Arial" pitchFamily="34" charset="0"/>
              </a:rPr>
              <a:t>Simulink Fixed Point</a:t>
            </a:r>
            <a:endParaRPr lang="en-US" sz="1200" dirty="0">
              <a:latin typeface="Arial" pitchFamily="34" charset="0"/>
              <a:cs typeface="Arial" pitchFamily="34" charset="0"/>
            </a:endParaRPr>
          </a:p>
        </p:txBody>
      </p:sp>
      <p:sp>
        <p:nvSpPr>
          <p:cNvPr id="19" name="Rectangle 19"/>
          <p:cNvSpPr>
            <a:spLocks noChangeArrowheads="1"/>
          </p:cNvSpPr>
          <p:nvPr/>
        </p:nvSpPr>
        <p:spPr bwMode="auto">
          <a:xfrm>
            <a:off x="4837066" y="6335729"/>
            <a:ext cx="1385316" cy="276999"/>
          </a:xfrm>
          <a:prstGeom prst="rect">
            <a:avLst/>
          </a:prstGeom>
          <a:noFill/>
          <a:ln w="9525">
            <a:noFill/>
            <a:miter lim="800000"/>
            <a:headEnd/>
            <a:tailEnd/>
          </a:ln>
        </p:spPr>
        <p:txBody>
          <a:bodyPr wrap="none">
            <a:spAutoFit/>
          </a:bodyPr>
          <a:lstStyle/>
          <a:p>
            <a:pPr eaLnBrk="0" hangingPunct="0"/>
            <a:r>
              <a:rPr lang="de-DE" sz="1200" dirty="0" smtClean="0">
                <a:latin typeface="Arial" pitchFamily="34" charset="0"/>
                <a:cs typeface="Arial" pitchFamily="34" charset="0"/>
              </a:rPr>
              <a:t>Embedded </a:t>
            </a:r>
            <a:r>
              <a:rPr lang="de-DE" sz="1200" dirty="0">
                <a:latin typeface="Arial" pitchFamily="34" charset="0"/>
                <a:cs typeface="Arial" pitchFamily="34" charset="0"/>
              </a:rPr>
              <a:t>Coder</a:t>
            </a:r>
            <a:endParaRPr lang="en-US" sz="1200" dirty="0">
              <a:latin typeface="Arial" pitchFamily="34" charset="0"/>
              <a:cs typeface="Arial" pitchFamily="34" charset="0"/>
            </a:endParaRPr>
          </a:p>
        </p:txBody>
      </p:sp>
      <p:pic>
        <p:nvPicPr>
          <p:cNvPr id="20" name="Picture 20">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1608953" y="6345053"/>
            <a:ext cx="457200" cy="457200"/>
          </a:xfrm>
          <a:prstGeom prst="rect">
            <a:avLst/>
          </a:prstGeom>
          <a:noFill/>
          <a:ln w="9525">
            <a:noFill/>
            <a:miter lim="800000"/>
            <a:headEnd/>
            <a:tailEnd/>
          </a:ln>
        </p:spPr>
      </p:pic>
      <p:pic>
        <p:nvPicPr>
          <p:cNvPr id="21" name="Picture 21">
            <a:hlinkClick r:id="rId4" action="ppaction://program"/>
          </p:cNvPr>
          <p:cNvPicPr>
            <a:picLocks noChangeAspect="1" noChangeArrowheads="1"/>
          </p:cNvPicPr>
          <p:nvPr/>
        </p:nvPicPr>
        <p:blipFill>
          <a:blip r:embed="rId5" cstate="print">
            <a:clrChange>
              <a:clrFrom>
                <a:srgbClr val="FDF4DC"/>
              </a:clrFrom>
              <a:clrTo>
                <a:srgbClr val="FDF4DC">
                  <a:alpha val="0"/>
                </a:srgbClr>
              </a:clrTo>
            </a:clrChange>
          </a:blip>
          <a:srcRect/>
          <a:stretch>
            <a:fillRect/>
          </a:stretch>
        </p:blipFill>
        <p:spPr bwMode="auto">
          <a:xfrm>
            <a:off x="4423577" y="6260946"/>
            <a:ext cx="457200" cy="457200"/>
          </a:xfrm>
          <a:prstGeom prst="rect">
            <a:avLst/>
          </a:prstGeom>
          <a:noFill/>
          <a:ln w="9525">
            <a:noFill/>
            <a:miter lim="800000"/>
            <a:headEnd/>
            <a:tailEnd/>
          </a:ln>
        </p:spPr>
      </p:pic>
      <p:sp>
        <p:nvSpPr>
          <p:cNvPr id="26" name="Line 22"/>
          <p:cNvSpPr>
            <a:spLocks noChangeShapeType="1"/>
          </p:cNvSpPr>
          <p:nvPr/>
        </p:nvSpPr>
        <p:spPr bwMode="auto">
          <a:xfrm>
            <a:off x="2657139" y="6185647"/>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606619" y="6208951"/>
            <a:ext cx="0" cy="132720"/>
          </a:xfrm>
          <a:prstGeom prst="line">
            <a:avLst/>
          </a:prstGeom>
          <a:noFill/>
          <a:ln w="9525">
            <a:solidFill>
              <a:schemeClr val="tx1"/>
            </a:solidFill>
            <a:round/>
            <a:headEnd type="oval" w="med" len="med"/>
            <a:tailEnd type="oval" w="med" len="med"/>
          </a:ln>
        </p:spPr>
        <p:txBody>
          <a:bodyPr/>
          <a:lstStyle/>
          <a:p>
            <a:endParaRPr lang="en-US" sz="900"/>
          </a:p>
        </p:txBody>
      </p:sp>
      <p:sp>
        <p:nvSpPr>
          <p:cNvPr id="22" name="Rectangle 21"/>
          <p:cNvSpPr/>
          <p:nvPr/>
        </p:nvSpPr>
        <p:spPr>
          <a:xfrm>
            <a:off x="335280" y="1668369"/>
            <a:ext cx="8223504" cy="938719"/>
          </a:xfrm>
          <a:prstGeom prst="rect">
            <a:avLst/>
          </a:prstGeom>
        </p:spPr>
        <p:txBody>
          <a:bodyPr wrap="square">
            <a:spAutoFit/>
          </a:bodyPr>
          <a:lstStyle/>
          <a:p>
            <a:pPr marL="284163" indent="-284163">
              <a:spcBef>
                <a:spcPts val="1200"/>
              </a:spcBef>
              <a:spcAft>
                <a:spcPts val="600"/>
              </a:spcAft>
              <a:buClr>
                <a:srgbClr val="215383"/>
              </a:buClr>
              <a:buSzPct val="95000"/>
              <a:buFont typeface="Wingdings" pitchFamily="2" charset="2"/>
              <a:buChar char="§"/>
              <a:defRPr/>
            </a:pPr>
            <a:r>
              <a:rPr lang="en-US" sz="2000" kern="0" dirty="0" smtClean="0">
                <a:solidFill>
                  <a:srgbClr val="000000"/>
                </a:solidFill>
                <a:latin typeface="Arial"/>
              </a:rPr>
              <a:t>MathWorks provides an </a:t>
            </a:r>
            <a:r>
              <a:rPr lang="en-US" sz="2000" b="1" u="sng" kern="0" dirty="0" smtClean="0">
                <a:solidFill>
                  <a:schemeClr val="tx2"/>
                </a:solidFill>
                <a:latin typeface="Arial"/>
              </a:rPr>
              <a:t>integrated</a:t>
            </a:r>
            <a:r>
              <a:rPr lang="en-US" sz="2000" b="1" kern="0" dirty="0" smtClean="0">
                <a:solidFill>
                  <a:schemeClr val="tx2"/>
                </a:solidFill>
                <a:latin typeface="Arial"/>
              </a:rPr>
              <a:t> tool chain for DO-178C</a:t>
            </a:r>
          </a:p>
          <a:p>
            <a:pPr marL="284163" indent="-284163">
              <a:spcBef>
                <a:spcPts val="1200"/>
              </a:spcBef>
              <a:spcAft>
                <a:spcPts val="600"/>
              </a:spcAft>
              <a:buClr>
                <a:srgbClr val="215383"/>
              </a:buClr>
              <a:buSzPct val="95000"/>
              <a:buFont typeface="Wingdings" pitchFamily="2" charset="2"/>
              <a:buChar char="§"/>
              <a:defRPr/>
            </a:pPr>
            <a:r>
              <a:rPr lang="en-US" sz="2000" b="1" kern="0" dirty="0" smtClean="0">
                <a:solidFill>
                  <a:schemeClr val="tx2"/>
                </a:solidFill>
                <a:latin typeface="Arial"/>
              </a:rPr>
              <a:t>TBD </a:t>
            </a:r>
          </a:p>
        </p:txBody>
      </p:sp>
    </p:spTree>
    <p:extLst>
      <p:ext uri="{BB962C8B-B14F-4D97-AF65-F5344CB8AC3E}">
        <p14:creationId xmlns:p14="http://schemas.microsoft.com/office/powerpoint/2010/main" val="190226281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Software Development Process (1)</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450840"/>
            <a:ext cx="6537681" cy="464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ular Callout 2"/>
          <p:cNvSpPr/>
          <p:nvPr/>
        </p:nvSpPr>
        <p:spPr>
          <a:xfrm>
            <a:off x="7164288" y="377197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Defined by “derived requirement” link.</a:t>
            </a:r>
          </a:p>
        </p:txBody>
      </p:sp>
      <p:sp>
        <p:nvSpPr>
          <p:cNvPr id="8" name="Rounded Rectangular Callout 7"/>
          <p:cNvSpPr/>
          <p:nvPr/>
        </p:nvSpPr>
        <p:spPr>
          <a:xfrm>
            <a:off x="7163181" y="1844824"/>
            <a:ext cx="1729299" cy="1296144"/>
          </a:xfrm>
          <a:prstGeom prst="wedgeRoundRectCallout">
            <a:avLst>
              <a:gd name="adj1" fmla="val -75313"/>
              <a:gd name="adj2" fmla="val -1261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solidFill>
                  <a:schemeClr val="bg1"/>
                </a:solidFill>
                <a:latin typeface="Arial" pitchFamily="34" charset="0"/>
                <a:cs typeface="Arial" pitchFamily="34" charset="0"/>
              </a:rPr>
              <a:t>Model used for high level requirements or parent requirements linked to model</a:t>
            </a:r>
          </a:p>
        </p:txBody>
      </p:sp>
      <p:sp>
        <p:nvSpPr>
          <p:cNvPr id="9" name="Rounded Rectangular Callout 8"/>
          <p:cNvSpPr/>
          <p:nvPr/>
        </p:nvSpPr>
        <p:spPr>
          <a:xfrm>
            <a:off x="7164288" y="53732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smtClean="0">
                <a:latin typeface="Arial" pitchFamily="34" charset="0"/>
                <a:cs typeface="Arial" pitchFamily="34" charset="0"/>
              </a:rPr>
              <a:t>Model Reference hierarchy defines software architecture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Model Development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230280"/>
            <a:ext cx="3498718"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949618"/>
            <a:ext cx="2523142" cy="2976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746" y="4443188"/>
            <a:ext cx="3707775" cy="197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99" y="4590849"/>
            <a:ext cx="27908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4942746" y="1412776"/>
            <a:ext cx="277326" cy="17666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10" name="Right Arrow 9"/>
          <p:cNvSpPr/>
          <p:nvPr/>
        </p:nvSpPr>
        <p:spPr>
          <a:xfrm rot="5400000">
            <a:off x="6937761" y="3195336"/>
            <a:ext cx="277326" cy="17656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11" name="Right Arrow 10"/>
          <p:cNvSpPr/>
          <p:nvPr/>
        </p:nvSpPr>
        <p:spPr>
          <a:xfrm flipH="1">
            <a:off x="4331655" y="4869160"/>
            <a:ext cx="277326" cy="15790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2" name="Rectangle 1"/>
          <p:cNvSpPr/>
          <p:nvPr/>
        </p:nvSpPr>
        <p:spPr>
          <a:xfrm>
            <a:off x="2051720" y="1916832"/>
            <a:ext cx="669239"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12" name="Rectangle 11"/>
          <p:cNvSpPr/>
          <p:nvPr/>
        </p:nvSpPr>
        <p:spPr>
          <a:xfrm>
            <a:off x="6697667" y="950207"/>
            <a:ext cx="610637" cy="8946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13" name="Rectangle 12"/>
          <p:cNvSpPr/>
          <p:nvPr/>
        </p:nvSpPr>
        <p:spPr>
          <a:xfrm>
            <a:off x="7076424" y="4862751"/>
            <a:ext cx="951960" cy="13745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cxnSp>
        <p:nvCxnSpPr>
          <p:cNvPr id="6" name="Straight Connector 5"/>
          <p:cNvCxnSpPr/>
          <p:nvPr/>
        </p:nvCxnSpPr>
        <p:spPr>
          <a:xfrm flipV="1">
            <a:off x="2720959" y="950207"/>
            <a:ext cx="2571121" cy="9666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20959" y="3068960"/>
            <a:ext cx="2571121" cy="4320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942746" y="1844824"/>
            <a:ext cx="1754921" cy="25202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7308305" y="1844824"/>
            <a:ext cx="1342216" cy="24482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23928" y="4590849"/>
            <a:ext cx="3152496" cy="2719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923928" y="6237312"/>
            <a:ext cx="3152496" cy="28803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61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Requirements Linking</a:t>
            </a:r>
            <a:endParaRPr lang="en-GB" dirty="0"/>
          </a:p>
        </p:txBody>
      </p:sp>
      <p:pic>
        <p:nvPicPr>
          <p:cNvPr id="2050" name="Picture 2"/>
          <p:cNvPicPr>
            <a:picLocks noChangeAspect="1" noChangeArrowheads="1"/>
          </p:cNvPicPr>
          <p:nvPr/>
        </p:nvPicPr>
        <p:blipFill>
          <a:blip r:embed="rId2" cstate="print"/>
          <a:srcRect/>
          <a:stretch>
            <a:fillRect/>
          </a:stretch>
        </p:blipFill>
        <p:spPr bwMode="auto">
          <a:xfrm>
            <a:off x="2123728" y="1412776"/>
            <a:ext cx="4981575" cy="491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Process </a:t>
            </a:r>
            <a:r>
              <a:rPr lang="en-US" dirty="0" smtClean="0"/>
              <a:t>(2)</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80728"/>
            <a:ext cx="684847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164288" y="3789040"/>
            <a:ext cx="1728192" cy="576064"/>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S1: System Design Description Report</a:t>
            </a:r>
          </a:p>
        </p:txBody>
      </p:sp>
      <p:sp>
        <p:nvSpPr>
          <p:cNvPr id="7" name="Rounded Rectangular Callout 6"/>
          <p:cNvSpPr/>
          <p:nvPr/>
        </p:nvSpPr>
        <p:spPr>
          <a:xfrm>
            <a:off x="7163181" y="139571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Developed as a Simulink model</a:t>
            </a:r>
          </a:p>
        </p:txBody>
      </p:sp>
      <p:sp>
        <p:nvSpPr>
          <p:cNvPr id="8" name="Rounded Rectangular Callout 7"/>
          <p:cNvSpPr/>
          <p:nvPr/>
        </p:nvSpPr>
        <p:spPr>
          <a:xfrm>
            <a:off x="7164288" y="522920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S6: Generate Code</a:t>
            </a:r>
          </a:p>
        </p:txBody>
      </p:sp>
    </p:spTree>
    <p:extLst>
      <p:ext uri="{BB962C8B-B14F-4D97-AF65-F5344CB8AC3E}">
        <p14:creationId xmlns:p14="http://schemas.microsoft.com/office/powerpoint/2010/main" val="2433864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Design Description Report</a:t>
            </a:r>
            <a:endParaRPr lang="en-GB" dirty="0"/>
          </a:p>
        </p:txBody>
      </p:sp>
      <p:pic>
        <p:nvPicPr>
          <p:cNvPr id="6146" name="Picture 2"/>
          <p:cNvPicPr>
            <a:picLocks noChangeAspect="1" noChangeArrowheads="1"/>
          </p:cNvPicPr>
          <p:nvPr/>
        </p:nvPicPr>
        <p:blipFill>
          <a:blip r:embed="rId2" cstate="print"/>
          <a:srcRect/>
          <a:stretch>
            <a:fillRect/>
          </a:stretch>
        </p:blipFill>
        <p:spPr bwMode="auto">
          <a:xfrm>
            <a:off x="1259632" y="1556792"/>
            <a:ext cx="6818685" cy="482934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Web View</a:t>
            </a:r>
            <a:endParaRPr lang="en-GB" dirty="0"/>
          </a:p>
        </p:txBody>
      </p:sp>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2944" y="985566"/>
            <a:ext cx="3747485" cy="2875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2230506"/>
            <a:ext cx="2523142" cy="2976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43" y="196368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1154" y="752203"/>
            <a:ext cx="6000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3968" y="4534272"/>
            <a:ext cx="4497743" cy="187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0429" y="4305672"/>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3491880" y="2025951"/>
            <a:ext cx="440520" cy="3180928"/>
          </a:xfrm>
          <a:prstGeom prst="rightArrow">
            <a:avLst>
              <a:gd name="adj1" fmla="val 3444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4" name="Cross 3"/>
          <p:cNvSpPr/>
          <p:nvPr/>
        </p:nvSpPr>
        <p:spPr>
          <a:xfrm>
            <a:off x="6156176" y="4005064"/>
            <a:ext cx="376663" cy="360040"/>
          </a:xfrm>
          <a:prstGeom prst="plus">
            <a:avLst>
              <a:gd name="adj" fmla="val 3957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Tree>
    <p:extLst>
      <p:ext uri="{BB962C8B-B14F-4D97-AF65-F5344CB8AC3E}">
        <p14:creationId xmlns:p14="http://schemas.microsoft.com/office/powerpoint/2010/main" val="105245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Generated Code</a:t>
            </a:r>
            <a:endParaRPr lang="en-GB" dirty="0"/>
          </a:p>
        </p:txBody>
      </p:sp>
      <p:pic>
        <p:nvPicPr>
          <p:cNvPr id="7170" name="Picture 2"/>
          <p:cNvPicPr>
            <a:picLocks noChangeAspect="1" noChangeArrowheads="1"/>
          </p:cNvPicPr>
          <p:nvPr/>
        </p:nvPicPr>
        <p:blipFill>
          <a:blip r:embed="rId2" cstate="print"/>
          <a:srcRect/>
          <a:stretch>
            <a:fillRect/>
          </a:stretch>
        </p:blipFill>
        <p:spPr bwMode="auto">
          <a:xfrm>
            <a:off x="1403648" y="1412776"/>
            <a:ext cx="6336704" cy="458925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AutoShape 17"/>
          <p:cNvCxnSpPr>
            <a:cxnSpLocks noChangeShapeType="1"/>
            <a:stCxn id="98" idx="1"/>
            <a:endCxn id="94" idx="1"/>
          </p:cNvCxnSpPr>
          <p:nvPr/>
        </p:nvCxnSpPr>
        <p:spPr bwMode="auto">
          <a:xfrm rot="10800000">
            <a:off x="3474471" y="3793783"/>
            <a:ext cx="11173" cy="1476164"/>
          </a:xfrm>
          <a:prstGeom prst="curvedConnector3">
            <a:avLst>
              <a:gd name="adj1" fmla="val 12491829"/>
            </a:avLst>
          </a:prstGeom>
          <a:noFill/>
          <a:ln w="25400">
            <a:solidFill>
              <a:schemeClr val="accent2"/>
            </a:solidFill>
            <a:prstDash val="dash"/>
            <a:round/>
            <a:headEnd type="triangle" w="med" len="med"/>
            <a:tailEnd type="triangle" w="med" len="med"/>
          </a:ln>
        </p:spPr>
      </p:cxnSp>
      <p:cxnSp>
        <p:nvCxnSpPr>
          <p:cNvPr id="108" name="AutoShape 18"/>
          <p:cNvCxnSpPr>
            <a:cxnSpLocks noChangeShapeType="1"/>
            <a:stCxn id="100" idx="3"/>
            <a:endCxn id="93" idx="3"/>
          </p:cNvCxnSpPr>
          <p:nvPr/>
        </p:nvCxnSpPr>
        <p:spPr bwMode="auto">
          <a:xfrm flipV="1">
            <a:off x="4367149" y="2224125"/>
            <a:ext cx="297565" cy="4017930"/>
          </a:xfrm>
          <a:prstGeom prst="curvedConnector3">
            <a:avLst>
              <a:gd name="adj1" fmla="val 1461082"/>
            </a:avLst>
          </a:prstGeom>
          <a:noFill/>
          <a:ln w="25400">
            <a:solidFill>
              <a:schemeClr val="tx2"/>
            </a:solidFill>
            <a:round/>
            <a:headEnd/>
            <a:tailEnd type="triangle" w="med" len="med"/>
          </a:ln>
        </p:spPr>
      </p:cxnSp>
      <p:cxnSp>
        <p:nvCxnSpPr>
          <p:cNvPr id="91" name="AutoShape 19"/>
          <p:cNvCxnSpPr>
            <a:cxnSpLocks noChangeShapeType="1"/>
            <a:stCxn id="94" idx="3"/>
            <a:endCxn id="94" idx="0"/>
          </p:cNvCxnSpPr>
          <p:nvPr/>
        </p:nvCxnSpPr>
        <p:spPr bwMode="auto">
          <a:xfrm flipH="1" flipV="1">
            <a:off x="3915223" y="3624506"/>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sp>
        <p:nvSpPr>
          <p:cNvPr id="2" name="Titre 1"/>
          <p:cNvSpPr>
            <a:spLocks noGrp="1"/>
          </p:cNvSpPr>
          <p:nvPr>
            <p:ph type="title"/>
          </p:nvPr>
        </p:nvSpPr>
        <p:spPr/>
        <p:txBody>
          <a:bodyPr/>
          <a:lstStyle/>
          <a:p>
            <a:r>
              <a:rPr lang="en-US" dirty="0" smtClean="0"/>
              <a:t>Overview </a:t>
            </a:r>
            <a:r>
              <a:rPr lang="en-US" dirty="0"/>
              <a:t>of MathWorks Tool </a:t>
            </a:r>
            <a:r>
              <a:rPr lang="en-US" dirty="0" smtClean="0"/>
              <a:t>Chain R2012b</a:t>
            </a:r>
            <a:br>
              <a:rPr lang="en-US" dirty="0" smtClean="0"/>
            </a:br>
            <a:r>
              <a:rPr lang="en-US" sz="2400" i="1" dirty="0" smtClean="0"/>
              <a:t>Example of DO-178 Software life-cycle</a:t>
            </a:r>
            <a:endParaRPr lang="fr-FR" sz="2400" i="1" dirty="0"/>
          </a:p>
        </p:txBody>
      </p:sp>
      <p:sp>
        <p:nvSpPr>
          <p:cNvPr id="86" name="Text Box 8"/>
          <p:cNvSpPr txBox="1">
            <a:spLocks noChangeArrowheads="1"/>
          </p:cNvSpPr>
          <p:nvPr/>
        </p:nvSpPr>
        <p:spPr bwMode="auto">
          <a:xfrm>
            <a:off x="708856" y="5576947"/>
            <a:ext cx="708848"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4">
                    <a:lumMod val="50000"/>
                  </a:schemeClr>
                </a:solidFill>
                <a:latin typeface="Arial Unicode MS" pitchFamily="34" charset="-128"/>
                <a:ea typeface="Arial Unicode MS" pitchFamily="34" charset="-128"/>
                <a:cs typeface="Arial Unicode MS" pitchFamily="34" charset="-128"/>
              </a:rPr>
              <a:t>Trace</a:t>
            </a:r>
            <a:endParaRPr lang="en-US" sz="1600" dirty="0">
              <a:solidFill>
                <a:schemeClr val="accent4">
                  <a:lumMod val="50000"/>
                </a:schemeClr>
              </a:solidFill>
              <a:latin typeface="Arial Unicode MS" pitchFamily="34" charset="-128"/>
              <a:ea typeface="Arial Unicode MS" pitchFamily="34" charset="-128"/>
              <a:cs typeface="Arial Unicode MS" pitchFamily="34" charset="-128"/>
            </a:endParaRPr>
          </a:p>
        </p:txBody>
      </p:sp>
      <p:cxnSp>
        <p:nvCxnSpPr>
          <p:cNvPr id="87" name="AutoShape 14"/>
          <p:cNvCxnSpPr>
            <a:cxnSpLocks noChangeShapeType="1"/>
            <a:stCxn id="93" idx="1"/>
            <a:endCxn id="93" idx="0"/>
          </p:cNvCxnSpPr>
          <p:nvPr/>
        </p:nvCxnSpPr>
        <p:spPr bwMode="auto">
          <a:xfrm rot="10800000" flipH="1">
            <a:off x="3204058" y="2054849"/>
            <a:ext cx="730328" cy="169277"/>
          </a:xfrm>
          <a:prstGeom prst="curvedConnector4">
            <a:avLst>
              <a:gd name="adj1" fmla="val -68675"/>
              <a:gd name="adj2" fmla="val 355980"/>
            </a:avLst>
          </a:prstGeom>
          <a:noFill/>
          <a:ln w="25400">
            <a:solidFill>
              <a:srgbClr val="003300"/>
            </a:solidFill>
            <a:prstDash val="sysDot"/>
            <a:round/>
            <a:headEnd/>
            <a:tailEnd type="triangle" w="med" len="med"/>
          </a:ln>
        </p:spPr>
      </p:cxnSp>
      <p:cxnSp>
        <p:nvCxnSpPr>
          <p:cNvPr id="89" name="AutoShape 17"/>
          <p:cNvCxnSpPr>
            <a:cxnSpLocks noChangeShapeType="1"/>
            <a:stCxn id="94" idx="1"/>
            <a:endCxn id="93" idx="1"/>
          </p:cNvCxnSpPr>
          <p:nvPr/>
        </p:nvCxnSpPr>
        <p:spPr bwMode="auto">
          <a:xfrm rot="10800000">
            <a:off x="3204058" y="2224125"/>
            <a:ext cx="270412" cy="1569658"/>
          </a:xfrm>
          <a:prstGeom prst="curvedConnector3">
            <a:avLst>
              <a:gd name="adj1" fmla="val 522689"/>
            </a:avLst>
          </a:prstGeom>
          <a:noFill/>
          <a:ln w="25400">
            <a:solidFill>
              <a:schemeClr val="accent2"/>
            </a:solidFill>
            <a:prstDash val="dash"/>
            <a:round/>
            <a:headEnd type="triangle" w="med" len="med"/>
            <a:tailEnd type="triangle" w="med" len="med"/>
          </a:ln>
        </p:spPr>
      </p:cxnSp>
      <p:cxnSp>
        <p:nvCxnSpPr>
          <p:cNvPr id="90" name="AutoShape 18"/>
          <p:cNvCxnSpPr>
            <a:cxnSpLocks noChangeShapeType="1"/>
            <a:stCxn id="94" idx="3"/>
            <a:endCxn id="93" idx="3"/>
          </p:cNvCxnSpPr>
          <p:nvPr/>
        </p:nvCxnSpPr>
        <p:spPr bwMode="auto">
          <a:xfrm flipV="1">
            <a:off x="4355976" y="2224125"/>
            <a:ext cx="308738" cy="1569658"/>
          </a:xfrm>
          <a:prstGeom prst="curvedConnector3">
            <a:avLst>
              <a:gd name="adj1" fmla="val 461594"/>
            </a:avLst>
          </a:prstGeom>
          <a:noFill/>
          <a:ln w="25400">
            <a:solidFill>
              <a:schemeClr val="accent1">
                <a:lumMod val="50000"/>
              </a:schemeClr>
            </a:solidFill>
            <a:round/>
            <a:headEnd/>
            <a:tailEnd type="triangle" w="med" len="med"/>
          </a:ln>
        </p:spPr>
      </p:cxnSp>
      <p:cxnSp>
        <p:nvCxnSpPr>
          <p:cNvPr id="92" name="AutoShape 16"/>
          <p:cNvCxnSpPr>
            <a:cxnSpLocks noChangeShapeType="1"/>
            <a:stCxn id="93" idx="2"/>
            <a:endCxn id="94" idx="0"/>
          </p:cNvCxnSpPr>
          <p:nvPr/>
        </p:nvCxnSpPr>
        <p:spPr bwMode="auto">
          <a:xfrm flipH="1">
            <a:off x="3915223" y="2393402"/>
            <a:ext cx="19163" cy="1231104"/>
          </a:xfrm>
          <a:prstGeom prst="straightConnector1">
            <a:avLst/>
          </a:prstGeom>
          <a:noFill/>
          <a:ln w="38100">
            <a:solidFill>
              <a:schemeClr val="tx1"/>
            </a:solidFill>
            <a:round/>
            <a:headEnd/>
            <a:tailEnd type="triangle" w="med" len="med"/>
          </a:ln>
        </p:spPr>
      </p:cxnSp>
      <p:sp>
        <p:nvSpPr>
          <p:cNvPr id="93" name="Text Box 31"/>
          <p:cNvSpPr txBox="1">
            <a:spLocks noChangeArrowheads="1"/>
          </p:cNvSpPr>
          <p:nvPr/>
        </p:nvSpPr>
        <p:spPr bwMode="auto">
          <a:xfrm>
            <a:off x="3204058" y="2054848"/>
            <a:ext cx="146065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Requirements</a:t>
            </a:r>
            <a:endParaRPr lang="en-US" sz="1600" dirty="0">
              <a:latin typeface="Arial Unicode MS" pitchFamily="34" charset="-128"/>
              <a:ea typeface="Arial Unicode MS" pitchFamily="34" charset="-128"/>
              <a:cs typeface="Arial Unicode MS" pitchFamily="34" charset="-128"/>
            </a:endParaRPr>
          </a:p>
        </p:txBody>
      </p:sp>
      <p:sp>
        <p:nvSpPr>
          <p:cNvPr id="94" name="Text Box 32"/>
          <p:cNvSpPr txBox="1">
            <a:spLocks noChangeArrowheads="1"/>
          </p:cNvSpPr>
          <p:nvPr/>
        </p:nvSpPr>
        <p:spPr bwMode="auto">
          <a:xfrm>
            <a:off x="3474470" y="3624506"/>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Models</a:t>
            </a:r>
            <a:endParaRPr lang="en-US" sz="1600" dirty="0">
              <a:latin typeface="Arial Unicode MS" pitchFamily="34" charset="-128"/>
              <a:ea typeface="Arial Unicode MS" pitchFamily="34" charset="-128"/>
              <a:cs typeface="Arial Unicode MS" pitchFamily="34" charset="-128"/>
            </a:endParaRPr>
          </a:p>
        </p:txBody>
      </p:sp>
      <p:sp>
        <p:nvSpPr>
          <p:cNvPr id="97" name="Text Box 41"/>
          <p:cNvSpPr txBox="1">
            <a:spLocks noChangeArrowheads="1"/>
          </p:cNvSpPr>
          <p:nvPr/>
        </p:nvSpPr>
        <p:spPr bwMode="auto">
          <a:xfrm>
            <a:off x="708856" y="5310401"/>
            <a:ext cx="710451"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1">
                    <a:lumMod val="50000"/>
                  </a:schemeClr>
                </a:solidFill>
                <a:latin typeface="Arial Unicode MS" pitchFamily="34" charset="-128"/>
                <a:ea typeface="Arial Unicode MS" pitchFamily="34" charset="-128"/>
                <a:cs typeface="Arial Unicode MS" pitchFamily="34" charset="-128"/>
              </a:rPr>
              <a:t>Verify</a:t>
            </a:r>
            <a:endParaRPr lang="en-US" sz="1600" dirty="0">
              <a:solidFill>
                <a:schemeClr val="accent1">
                  <a:lumMod val="50000"/>
                </a:schemeClr>
              </a:solidFill>
              <a:latin typeface="Arial Unicode MS" pitchFamily="34" charset="-128"/>
              <a:ea typeface="Arial Unicode MS" pitchFamily="34" charset="-128"/>
              <a:cs typeface="Arial Unicode MS" pitchFamily="34" charset="-128"/>
            </a:endParaRPr>
          </a:p>
        </p:txBody>
      </p:sp>
      <p:sp>
        <p:nvSpPr>
          <p:cNvPr id="98" name="Text Box 32"/>
          <p:cNvSpPr txBox="1">
            <a:spLocks noChangeArrowheads="1"/>
          </p:cNvSpPr>
          <p:nvPr/>
        </p:nvSpPr>
        <p:spPr bwMode="auto">
          <a:xfrm>
            <a:off x="3485643" y="5100670"/>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C code</a:t>
            </a:r>
            <a:endParaRPr lang="en-US" sz="1600" dirty="0">
              <a:latin typeface="Arial Unicode MS" pitchFamily="34" charset="-128"/>
              <a:ea typeface="Arial Unicode MS" pitchFamily="34" charset="-128"/>
              <a:cs typeface="Arial Unicode MS" pitchFamily="34" charset="-128"/>
            </a:endParaRPr>
          </a:p>
        </p:txBody>
      </p:sp>
      <p:cxnSp>
        <p:nvCxnSpPr>
          <p:cNvPr id="99" name="AutoShape 16"/>
          <p:cNvCxnSpPr>
            <a:cxnSpLocks noChangeShapeType="1"/>
            <a:stCxn id="94" idx="2"/>
            <a:endCxn id="98" idx="0"/>
          </p:cNvCxnSpPr>
          <p:nvPr/>
        </p:nvCxnSpPr>
        <p:spPr bwMode="auto">
          <a:xfrm>
            <a:off x="3915223" y="3963060"/>
            <a:ext cx="11173" cy="1137610"/>
          </a:xfrm>
          <a:prstGeom prst="straightConnector1">
            <a:avLst/>
          </a:prstGeom>
          <a:noFill/>
          <a:ln w="38100">
            <a:solidFill>
              <a:schemeClr val="tx1"/>
            </a:solidFill>
            <a:round/>
            <a:headEnd/>
            <a:tailEnd type="triangle" w="med" len="med"/>
          </a:ln>
        </p:spPr>
      </p:cxnSp>
      <p:sp>
        <p:nvSpPr>
          <p:cNvPr id="100" name="Text Box 32"/>
          <p:cNvSpPr txBox="1">
            <a:spLocks noChangeArrowheads="1"/>
          </p:cNvSpPr>
          <p:nvPr/>
        </p:nvSpPr>
        <p:spPr bwMode="auto">
          <a:xfrm>
            <a:off x="3485643" y="6072778"/>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EOC</a:t>
            </a:r>
            <a:endParaRPr lang="en-US" sz="1600" dirty="0">
              <a:latin typeface="Arial Unicode MS" pitchFamily="34" charset="-128"/>
              <a:ea typeface="Arial Unicode MS" pitchFamily="34" charset="-128"/>
              <a:cs typeface="Arial Unicode MS" pitchFamily="34" charset="-128"/>
            </a:endParaRPr>
          </a:p>
        </p:txBody>
      </p:sp>
      <p:cxnSp>
        <p:nvCxnSpPr>
          <p:cNvPr id="101" name="AutoShape 16"/>
          <p:cNvCxnSpPr>
            <a:cxnSpLocks noChangeShapeType="1"/>
            <a:stCxn id="98" idx="2"/>
            <a:endCxn id="100" idx="0"/>
          </p:cNvCxnSpPr>
          <p:nvPr/>
        </p:nvCxnSpPr>
        <p:spPr bwMode="auto">
          <a:xfrm>
            <a:off x="3926396" y="5439224"/>
            <a:ext cx="0" cy="633554"/>
          </a:xfrm>
          <a:prstGeom prst="straightConnector1">
            <a:avLst/>
          </a:prstGeom>
          <a:noFill/>
          <a:ln w="38100">
            <a:solidFill>
              <a:schemeClr val="tx1"/>
            </a:solidFill>
            <a:round/>
            <a:headEnd/>
            <a:tailEnd type="triangle" w="med" len="med"/>
          </a:ln>
        </p:spPr>
      </p:cxnSp>
      <p:cxnSp>
        <p:nvCxnSpPr>
          <p:cNvPr id="102" name="AutoShape 19"/>
          <p:cNvCxnSpPr>
            <a:cxnSpLocks noChangeShapeType="1"/>
            <a:stCxn id="98" idx="3"/>
            <a:endCxn id="98" idx="0"/>
          </p:cNvCxnSpPr>
          <p:nvPr/>
        </p:nvCxnSpPr>
        <p:spPr bwMode="auto">
          <a:xfrm flipH="1" flipV="1">
            <a:off x="3926396" y="5100670"/>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cxnSp>
        <p:nvCxnSpPr>
          <p:cNvPr id="104" name="AutoShape 18"/>
          <p:cNvCxnSpPr>
            <a:cxnSpLocks noChangeShapeType="1"/>
            <a:stCxn id="98" idx="3"/>
            <a:endCxn id="94" idx="3"/>
          </p:cNvCxnSpPr>
          <p:nvPr/>
        </p:nvCxnSpPr>
        <p:spPr bwMode="auto">
          <a:xfrm flipH="1" flipV="1">
            <a:off x="4355976" y="3793783"/>
            <a:ext cx="11173" cy="1476164"/>
          </a:xfrm>
          <a:prstGeom prst="curvedConnector3">
            <a:avLst>
              <a:gd name="adj1" fmla="val -13581482"/>
            </a:avLst>
          </a:prstGeom>
          <a:noFill/>
          <a:ln w="25400">
            <a:solidFill>
              <a:schemeClr val="tx2"/>
            </a:solidFill>
            <a:round/>
            <a:headEnd/>
            <a:tailEnd type="triangle" w="med" len="med"/>
          </a:ln>
        </p:spPr>
      </p:cxnSp>
      <p:cxnSp>
        <p:nvCxnSpPr>
          <p:cNvPr id="106" name="AutoShape 18"/>
          <p:cNvCxnSpPr>
            <a:cxnSpLocks noChangeShapeType="1"/>
            <a:stCxn id="100" idx="3"/>
            <a:endCxn id="94" idx="3"/>
          </p:cNvCxnSpPr>
          <p:nvPr/>
        </p:nvCxnSpPr>
        <p:spPr bwMode="auto">
          <a:xfrm flipH="1" flipV="1">
            <a:off x="4355976" y="3793783"/>
            <a:ext cx="11173" cy="2448272"/>
          </a:xfrm>
          <a:prstGeom prst="curvedConnector3">
            <a:avLst>
              <a:gd name="adj1" fmla="val -26057603"/>
            </a:avLst>
          </a:prstGeom>
          <a:noFill/>
          <a:ln w="25400">
            <a:solidFill>
              <a:schemeClr val="tx2"/>
            </a:solidFill>
            <a:round/>
            <a:headEnd/>
            <a:tailEnd type="triangle" w="med" len="med"/>
          </a:ln>
        </p:spPr>
      </p:cxnSp>
      <p:sp>
        <p:nvSpPr>
          <p:cNvPr id="134" name="TextBox 121"/>
          <p:cNvSpPr txBox="1"/>
          <p:nvPr/>
        </p:nvSpPr>
        <p:spPr>
          <a:xfrm>
            <a:off x="7043004" y="5637902"/>
            <a:ext cx="2426663" cy="1248498"/>
          </a:xfrm>
          <a:prstGeom prst="rect">
            <a:avLst/>
          </a:prstGeom>
          <a:noFill/>
        </p:spPr>
        <p:txBody>
          <a:bodyPr wrap="square" lIns="139144" tIns="69572" rIns="139144" bIns="69572" rtlCol="0">
            <a:spAutoFit/>
          </a:bodyPr>
          <a:lstStyle/>
          <a:p>
            <a:r>
              <a:rPr lang="en-US" sz="800" u="sng" dirty="0">
                <a:latin typeface="Arial Unicode MS" pitchFamily="34" charset="-128"/>
                <a:ea typeface="Arial Unicode MS" pitchFamily="34" charset="-128"/>
                <a:cs typeface="Arial Unicode MS" pitchFamily="34" charset="-128"/>
              </a:rPr>
              <a:t>Abbreviations</a:t>
            </a:r>
          </a:p>
          <a:p>
            <a:r>
              <a:rPr lang="en-US" sz="800" dirty="0" smtClean="0">
                <a:latin typeface="Arial Unicode MS" pitchFamily="34" charset="-128"/>
                <a:ea typeface="Arial Unicode MS" pitchFamily="34" charset="-128"/>
                <a:cs typeface="Arial Unicode MS" pitchFamily="34" charset="-128"/>
              </a:rPr>
              <a:t>DV</a:t>
            </a:r>
            <a:r>
              <a:rPr lang="en-US" sz="800" dirty="0">
                <a:latin typeface="Arial Unicode MS" pitchFamily="34" charset="-128"/>
                <a:ea typeface="Arial Unicode MS" pitchFamily="34" charset="-128"/>
                <a:cs typeface="Arial Unicode MS" pitchFamily="34" charset="-128"/>
              </a:rPr>
              <a:t>: Simulink Design </a:t>
            </a:r>
            <a:r>
              <a:rPr lang="en-US" sz="800" dirty="0" smtClean="0">
                <a:latin typeface="Arial Unicode MS" pitchFamily="34" charset="-128"/>
                <a:ea typeface="Arial Unicode MS" pitchFamily="34" charset="-128"/>
                <a:cs typeface="Arial Unicode MS" pitchFamily="34" charset="-128"/>
              </a:rPr>
              <a:t>Verifier</a:t>
            </a:r>
          </a:p>
          <a:p>
            <a:r>
              <a:rPr lang="en-US" sz="800" dirty="0">
                <a:latin typeface="Arial Unicode MS" pitchFamily="34" charset="-128"/>
                <a:ea typeface="Arial Unicode MS" pitchFamily="34" charset="-128"/>
                <a:cs typeface="Arial Unicode MS" pitchFamily="34" charset="-128"/>
              </a:rPr>
              <a:t>MA: Model </a:t>
            </a:r>
            <a:r>
              <a:rPr lang="en-US" sz="800" dirty="0" smtClean="0">
                <a:latin typeface="Arial Unicode MS" pitchFamily="34" charset="-128"/>
                <a:ea typeface="Arial Unicode MS" pitchFamily="34" charset="-128"/>
                <a:cs typeface="Arial Unicode MS" pitchFamily="34" charset="-128"/>
              </a:rPr>
              <a:t>Advisor</a:t>
            </a:r>
          </a:p>
          <a:p>
            <a:r>
              <a:rPr lang="en-US" sz="800" dirty="0" smtClean="0">
                <a:latin typeface="Arial Unicode MS" pitchFamily="34" charset="-128"/>
                <a:ea typeface="Arial Unicode MS" pitchFamily="34" charset="-128"/>
                <a:cs typeface="Arial Unicode MS" pitchFamily="34" charset="-128"/>
              </a:rPr>
              <a:t>MC: Model Coverage</a:t>
            </a:r>
            <a:endParaRPr lang="en-US" sz="800" dirty="0">
              <a:latin typeface="Arial Unicode MS" pitchFamily="34" charset="-128"/>
              <a:ea typeface="Arial Unicode MS" pitchFamily="34" charset="-128"/>
              <a:cs typeface="Arial Unicode MS" pitchFamily="34" charset="-128"/>
            </a:endParaRPr>
          </a:p>
          <a:p>
            <a:r>
              <a:rPr lang="en-US" sz="800" dirty="0">
                <a:latin typeface="Arial Unicode MS" pitchFamily="34" charset="-128"/>
                <a:ea typeface="Arial Unicode MS" pitchFamily="34" charset="-128"/>
                <a:cs typeface="Arial Unicode MS" pitchFamily="34" charset="-128"/>
              </a:rPr>
              <a:t>RMI: Requirements Management </a:t>
            </a:r>
            <a:r>
              <a:rPr lang="en-US" sz="800" dirty="0" smtClean="0">
                <a:latin typeface="Arial Unicode MS" pitchFamily="34" charset="-128"/>
                <a:ea typeface="Arial Unicode MS" pitchFamily="34" charset="-128"/>
                <a:cs typeface="Arial Unicode MS" pitchFamily="34" charset="-128"/>
              </a:rPr>
              <a:t>Interface</a:t>
            </a:r>
            <a:endParaRPr lang="en-US" sz="800" dirty="0">
              <a:latin typeface="Arial Unicode MS" pitchFamily="34" charset="-128"/>
              <a:ea typeface="Arial Unicode MS" pitchFamily="34" charset="-128"/>
              <a:cs typeface="Arial Unicode MS" pitchFamily="34" charset="-128"/>
            </a:endParaRPr>
          </a:p>
          <a:p>
            <a:r>
              <a:rPr lang="en-US" sz="800" dirty="0" smtClean="0">
                <a:latin typeface="Arial Unicode MS" pitchFamily="34" charset="-128"/>
                <a:ea typeface="Arial Unicode MS" pitchFamily="34" charset="-128"/>
                <a:cs typeface="Arial Unicode MS" pitchFamily="34" charset="-128"/>
              </a:rPr>
              <a:t>RTE</a:t>
            </a:r>
            <a:r>
              <a:rPr lang="en-US" sz="800" dirty="0">
                <a:latin typeface="Arial Unicode MS" pitchFamily="34" charset="-128"/>
                <a:ea typeface="Arial Unicode MS" pitchFamily="34" charset="-128"/>
                <a:cs typeface="Arial Unicode MS" pitchFamily="34" charset="-128"/>
              </a:rPr>
              <a:t>: Run-Time Error</a:t>
            </a:r>
          </a:p>
          <a:p>
            <a:r>
              <a:rPr lang="en-US" sz="800" dirty="0" smtClean="0">
                <a:latin typeface="Arial Unicode MS" pitchFamily="34" charset="-128"/>
                <a:ea typeface="Arial Unicode MS" pitchFamily="34" charset="-128"/>
                <a:cs typeface="Arial Unicode MS" pitchFamily="34" charset="-128"/>
              </a:rPr>
              <a:t>PIL</a:t>
            </a:r>
            <a:r>
              <a:rPr lang="en-US" sz="800" dirty="0">
                <a:latin typeface="Arial Unicode MS" pitchFamily="34" charset="-128"/>
                <a:ea typeface="Arial Unicode MS" pitchFamily="34" charset="-128"/>
                <a:cs typeface="Arial Unicode MS" pitchFamily="34" charset="-128"/>
              </a:rPr>
              <a:t>: </a:t>
            </a:r>
            <a:r>
              <a:rPr lang="en-US" sz="800" dirty="0" smtClean="0">
                <a:latin typeface="Arial Unicode MS" pitchFamily="34" charset="-128"/>
                <a:ea typeface="Arial Unicode MS" pitchFamily="34" charset="-128"/>
                <a:cs typeface="Arial Unicode MS" pitchFamily="34" charset="-128"/>
              </a:rPr>
              <a:t>Processor-in-the-Loop</a:t>
            </a:r>
          </a:p>
          <a:p>
            <a:r>
              <a:rPr lang="en-US" sz="800" dirty="0" smtClean="0">
                <a:latin typeface="Arial Unicode MS" pitchFamily="34" charset="-128"/>
                <a:ea typeface="Arial Unicode MS" pitchFamily="34" charset="-128"/>
                <a:cs typeface="Arial Unicode MS" pitchFamily="34" charset="-128"/>
              </a:rPr>
              <a:t>SDD: System Design Description</a:t>
            </a:r>
          </a:p>
          <a:p>
            <a:r>
              <a:rPr lang="en-US" sz="800" dirty="0">
                <a:latin typeface="Arial Unicode MS" pitchFamily="34" charset="-128"/>
                <a:ea typeface="Arial Unicode MS" pitchFamily="34" charset="-128"/>
                <a:cs typeface="Arial Unicode MS" pitchFamily="34" charset="-128"/>
              </a:rPr>
              <a:t>VV: Verification and </a:t>
            </a:r>
            <a:r>
              <a:rPr lang="en-US" sz="800" dirty="0" smtClean="0">
                <a:latin typeface="Arial Unicode MS" pitchFamily="34" charset="-128"/>
                <a:ea typeface="Arial Unicode MS" pitchFamily="34" charset="-128"/>
                <a:cs typeface="Arial Unicode MS" pitchFamily="34" charset="-128"/>
              </a:rPr>
              <a:t>Validation</a:t>
            </a:r>
          </a:p>
        </p:txBody>
      </p:sp>
      <p:cxnSp>
        <p:nvCxnSpPr>
          <p:cNvPr id="141" name="AutoShape 18"/>
          <p:cNvCxnSpPr>
            <a:cxnSpLocks noChangeShapeType="1"/>
          </p:cNvCxnSpPr>
          <p:nvPr/>
        </p:nvCxnSpPr>
        <p:spPr bwMode="auto">
          <a:xfrm rot="10800000">
            <a:off x="240804" y="5475286"/>
            <a:ext cx="496134" cy="3175"/>
          </a:xfrm>
          <a:prstGeom prst="curvedConnector3">
            <a:avLst>
              <a:gd name="adj1" fmla="val 50000"/>
            </a:avLst>
          </a:prstGeom>
          <a:noFill/>
          <a:ln w="25400">
            <a:solidFill>
              <a:schemeClr val="tx2"/>
            </a:solidFill>
            <a:round/>
            <a:headEnd/>
            <a:tailEnd type="triangle" w="med" len="med"/>
          </a:ln>
        </p:spPr>
      </p:cxnSp>
      <p:cxnSp>
        <p:nvCxnSpPr>
          <p:cNvPr id="144" name="AutoShape 17"/>
          <p:cNvCxnSpPr>
            <a:cxnSpLocks noChangeShapeType="1"/>
          </p:cNvCxnSpPr>
          <p:nvPr/>
        </p:nvCxnSpPr>
        <p:spPr bwMode="auto">
          <a:xfrm rot="10800000">
            <a:off x="240804" y="5744268"/>
            <a:ext cx="496134" cy="6813"/>
          </a:xfrm>
          <a:prstGeom prst="curvedConnector3">
            <a:avLst>
              <a:gd name="adj1" fmla="val 50000"/>
            </a:avLst>
          </a:prstGeom>
          <a:noFill/>
          <a:ln w="25400">
            <a:solidFill>
              <a:schemeClr val="accent2"/>
            </a:solidFill>
            <a:prstDash val="dash"/>
            <a:round/>
            <a:headEnd type="triangle" w="med" len="med"/>
            <a:tailEnd type="triangle" w="med" len="med"/>
          </a:ln>
        </p:spPr>
      </p:cxnSp>
      <p:sp>
        <p:nvSpPr>
          <p:cNvPr id="146" name="Text Box 15"/>
          <p:cNvSpPr txBox="1">
            <a:spLocks noChangeArrowheads="1"/>
          </p:cNvSpPr>
          <p:nvPr/>
        </p:nvSpPr>
        <p:spPr bwMode="auto">
          <a:xfrm>
            <a:off x="708856" y="5024373"/>
            <a:ext cx="919163" cy="336550"/>
          </a:xfrm>
          <a:prstGeom prst="rect">
            <a:avLst/>
          </a:prstGeom>
          <a:noFill/>
          <a:ln w="9525">
            <a:noFill/>
            <a:miter lim="800000"/>
            <a:headEnd/>
            <a:tailEnd/>
          </a:ln>
        </p:spPr>
        <p:txBody>
          <a:bodyPr wrap="none">
            <a:spAutoFit/>
          </a:bodyPr>
          <a:lstStyle/>
          <a:p>
            <a:pPr>
              <a:spcBef>
                <a:spcPts val="0"/>
              </a:spcBef>
              <a:buNone/>
            </a:pPr>
            <a:r>
              <a:rPr lang="en-US" sz="1600" dirty="0">
                <a:solidFill>
                  <a:schemeClr val="accent3"/>
                </a:solidFill>
                <a:latin typeface="Arial Unicode MS" pitchFamily="34" charset="-128"/>
                <a:ea typeface="Arial Unicode MS" pitchFamily="34" charset="-128"/>
                <a:cs typeface="Arial Unicode MS" pitchFamily="34" charset="-128"/>
              </a:rPr>
              <a:t>Validate</a:t>
            </a:r>
          </a:p>
        </p:txBody>
      </p:sp>
      <p:cxnSp>
        <p:nvCxnSpPr>
          <p:cNvPr id="147" name="AutoShape 14"/>
          <p:cNvCxnSpPr>
            <a:cxnSpLocks noChangeShapeType="1"/>
          </p:cNvCxnSpPr>
          <p:nvPr/>
        </p:nvCxnSpPr>
        <p:spPr bwMode="auto">
          <a:xfrm rot="10800000" flipV="1">
            <a:off x="240806" y="5192646"/>
            <a:ext cx="496132" cy="1"/>
          </a:xfrm>
          <a:prstGeom prst="curvedConnector3">
            <a:avLst>
              <a:gd name="adj1" fmla="val 50000"/>
            </a:avLst>
          </a:prstGeom>
          <a:noFill/>
          <a:ln w="25400">
            <a:solidFill>
              <a:srgbClr val="003300"/>
            </a:solidFill>
            <a:prstDash val="sysDot"/>
            <a:round/>
            <a:headEnd/>
            <a:tailEnd type="triangle" w="med" len="med"/>
          </a:ln>
        </p:spPr>
      </p:cxnSp>
      <p:cxnSp>
        <p:nvCxnSpPr>
          <p:cNvPr id="157" name="AutoShape 18"/>
          <p:cNvCxnSpPr>
            <a:cxnSpLocks noChangeShapeType="1"/>
          </p:cNvCxnSpPr>
          <p:nvPr/>
        </p:nvCxnSpPr>
        <p:spPr bwMode="auto">
          <a:xfrm rot="10800000">
            <a:off x="204800" y="6005820"/>
            <a:ext cx="496134" cy="3175"/>
          </a:xfrm>
          <a:prstGeom prst="curvedConnector3">
            <a:avLst>
              <a:gd name="adj1" fmla="val 50000"/>
            </a:avLst>
          </a:prstGeom>
          <a:noFill/>
          <a:ln w="38100">
            <a:solidFill>
              <a:schemeClr val="tx1"/>
            </a:solidFill>
            <a:round/>
            <a:headEnd/>
            <a:tailEnd type="triangle" w="med" len="med"/>
          </a:ln>
        </p:spPr>
      </p:cxnSp>
      <p:sp>
        <p:nvSpPr>
          <p:cNvPr id="158" name="Text Box 8"/>
          <p:cNvSpPr txBox="1">
            <a:spLocks noChangeArrowheads="1"/>
          </p:cNvSpPr>
          <p:nvPr/>
        </p:nvSpPr>
        <p:spPr bwMode="auto">
          <a:xfrm>
            <a:off x="672852" y="5850461"/>
            <a:ext cx="1015313"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Develop</a:t>
            </a:r>
            <a:endParaRPr lang="en-US" sz="1600" dirty="0">
              <a:latin typeface="Arial Unicode MS" pitchFamily="34" charset="-128"/>
              <a:ea typeface="Arial Unicode MS" pitchFamily="34" charset="-128"/>
              <a:cs typeface="Arial Unicode MS" pitchFamily="34" charset="-128"/>
            </a:endParaRPr>
          </a:p>
        </p:txBody>
      </p:sp>
      <p:sp>
        <p:nvSpPr>
          <p:cNvPr id="174" name="Text Box 22"/>
          <p:cNvSpPr txBox="1">
            <a:spLocks noChangeArrowheads="1"/>
          </p:cNvSpPr>
          <p:nvPr/>
        </p:nvSpPr>
        <p:spPr bwMode="auto">
          <a:xfrm>
            <a:off x="2745256" y="5649714"/>
            <a:ext cx="1169967" cy="250917"/>
          </a:xfrm>
          <a:prstGeom prst="rect">
            <a:avLst/>
          </a:prstGeom>
          <a:noFill/>
          <a:ln w="9525">
            <a:noFill/>
            <a:miter lim="800000"/>
            <a:headEnd/>
            <a:tailEnd/>
          </a:ln>
        </p:spPr>
        <p:txBody>
          <a:bodyPr wrap="none" lIns="80851" tIns="40425" rIns="80851" bIns="40425">
            <a:spAutoFit/>
          </a:bodyPr>
          <a:lstStyle/>
          <a:p>
            <a:r>
              <a:rPr lang="en-US" sz="1100" i="1" dirty="0" smtClean="0">
                <a:latin typeface="Arial Unicode MS" pitchFamily="34" charset="-128"/>
                <a:ea typeface="Arial Unicode MS" pitchFamily="34" charset="-128"/>
                <a:cs typeface="Arial Unicode MS" pitchFamily="34" charset="-128"/>
              </a:rPr>
              <a:t>Compile &amp; Build</a:t>
            </a:r>
            <a:endParaRPr lang="en-US" sz="1100" i="1" dirty="0">
              <a:latin typeface="Arial Unicode MS" pitchFamily="34" charset="-128"/>
              <a:ea typeface="Arial Unicode MS" pitchFamily="34" charset="-128"/>
              <a:cs typeface="Arial Unicode MS" pitchFamily="34" charset="-128"/>
            </a:endParaRPr>
          </a:p>
        </p:txBody>
      </p:sp>
      <p:sp>
        <p:nvSpPr>
          <p:cNvPr id="175" name="Text Box 22"/>
          <p:cNvSpPr txBox="1">
            <a:spLocks noChangeArrowheads="1"/>
          </p:cNvSpPr>
          <p:nvPr/>
        </p:nvSpPr>
        <p:spPr bwMode="auto">
          <a:xfrm>
            <a:off x="7432960" y="3501394"/>
            <a:ext cx="1422158" cy="261610"/>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800">
                <a:latin typeface="Arial" pitchFamily="34" charset="0"/>
                <a:cs typeface="Arial" pitchFamily="34" charset="0"/>
              </a:defRPr>
            </a:lvl1pPr>
          </a:lstStyle>
          <a:p>
            <a:r>
              <a:rPr lang="en-US" sz="1000" i="1" dirty="0"/>
              <a:t>Code </a:t>
            </a:r>
            <a:r>
              <a:rPr lang="en-US" sz="1100" i="1" dirty="0">
                <a:latin typeface="Arial Unicode MS" pitchFamily="34" charset="-128"/>
                <a:ea typeface="Arial Unicode MS" pitchFamily="34" charset="-128"/>
                <a:cs typeface="Arial Unicode MS" pitchFamily="34" charset="-128"/>
              </a:rPr>
              <a:t>coverage</a:t>
            </a:r>
          </a:p>
        </p:txBody>
      </p:sp>
      <p:sp>
        <p:nvSpPr>
          <p:cNvPr id="44" name="Text Box 8"/>
          <p:cNvSpPr txBox="1">
            <a:spLocks noChangeArrowheads="1"/>
          </p:cNvSpPr>
          <p:nvPr/>
        </p:nvSpPr>
        <p:spPr bwMode="auto">
          <a:xfrm>
            <a:off x="636848" y="6189015"/>
            <a:ext cx="2052148"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DO Qualification Kit </a:t>
            </a:r>
            <a:endParaRPr lang="en-US" sz="1600" dirty="0">
              <a:latin typeface="Arial Unicode MS" pitchFamily="34" charset="-128"/>
              <a:ea typeface="Arial Unicode MS" pitchFamily="34" charset="-128"/>
              <a:cs typeface="Arial Unicode MS" pitchFamily="34" charset="-128"/>
            </a:endParaRPr>
          </a:p>
        </p:txBody>
      </p:sp>
      <p:sp>
        <p:nvSpPr>
          <p:cNvPr id="31" name="ZoneTexte 30"/>
          <p:cNvSpPr txBox="1"/>
          <p:nvPr/>
        </p:nvSpPr>
        <p:spPr>
          <a:xfrm>
            <a:off x="3520318" y="2614749"/>
            <a:ext cx="811348"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03" name="ZoneTexte 102"/>
          <p:cNvSpPr txBox="1"/>
          <p:nvPr/>
        </p:nvSpPr>
        <p:spPr>
          <a:xfrm>
            <a:off x="3518248" y="2904316"/>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Stateflow</a:t>
            </a:r>
            <a:r>
              <a:rPr lang="en-US" sz="800" baseline="30000" dirty="0"/>
              <a:t>®</a:t>
            </a:r>
          </a:p>
        </p:txBody>
      </p:sp>
      <p:sp>
        <p:nvSpPr>
          <p:cNvPr id="105" name="ZoneTexte 104"/>
          <p:cNvSpPr txBox="1"/>
          <p:nvPr/>
        </p:nvSpPr>
        <p:spPr>
          <a:xfrm>
            <a:off x="4737876" y="2617324"/>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smtClean="0"/>
              <a:t>Verifier</a:t>
            </a:r>
            <a:r>
              <a:rPr lang="en-US" sz="800" baseline="30000" dirty="0" smtClean="0"/>
              <a:t>TM</a:t>
            </a:r>
            <a:endParaRPr lang="en-US" sz="800" baseline="30000" dirty="0"/>
          </a:p>
        </p:txBody>
      </p:sp>
      <p:sp>
        <p:nvSpPr>
          <p:cNvPr id="111" name="ZoneTexte 110"/>
          <p:cNvSpPr txBox="1"/>
          <p:nvPr/>
        </p:nvSpPr>
        <p:spPr>
          <a:xfrm>
            <a:off x="4737876" y="2868084"/>
            <a:ext cx="2081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Verification</a:t>
            </a:r>
            <a:r>
              <a:rPr lang="en-US" sz="800" baseline="30000" dirty="0" smtClean="0"/>
              <a:t>TM </a:t>
            </a:r>
            <a:r>
              <a:rPr lang="en-US" sz="800" dirty="0" smtClean="0"/>
              <a:t>(MC)</a:t>
            </a:r>
            <a:endParaRPr lang="en-US" sz="800" dirty="0"/>
          </a:p>
        </p:txBody>
      </p:sp>
      <p:sp>
        <p:nvSpPr>
          <p:cNvPr id="112" name="ZoneTexte 111"/>
          <p:cNvSpPr txBox="1"/>
          <p:nvPr/>
        </p:nvSpPr>
        <p:spPr>
          <a:xfrm>
            <a:off x="3999497" y="3232035"/>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smtClean="0"/>
              <a:t>Verification</a:t>
            </a:r>
            <a:r>
              <a:rPr lang="en-US" sz="800" baseline="30000" dirty="0" smtClean="0"/>
              <a:t>TM </a:t>
            </a:r>
            <a:r>
              <a:rPr lang="en-US" sz="800" dirty="0" smtClean="0"/>
              <a:t>(MA)</a:t>
            </a:r>
            <a:endParaRPr lang="en-US" sz="800" dirty="0"/>
          </a:p>
        </p:txBody>
      </p:sp>
      <p:sp>
        <p:nvSpPr>
          <p:cNvPr id="113" name="ZoneTexte 112"/>
          <p:cNvSpPr txBox="1"/>
          <p:nvPr/>
        </p:nvSpPr>
        <p:spPr>
          <a:xfrm>
            <a:off x="1422055" y="2832768"/>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smtClean="0"/>
              <a:t>Verification</a:t>
            </a:r>
            <a:r>
              <a:rPr lang="en-US" sz="800" baseline="30000" dirty="0" smtClean="0"/>
              <a:t>TM </a:t>
            </a:r>
            <a:r>
              <a:rPr lang="en-US" sz="800" dirty="0" smtClean="0"/>
              <a:t>(RMI)</a:t>
            </a:r>
            <a:endParaRPr lang="en-US" sz="800" dirty="0"/>
          </a:p>
        </p:txBody>
      </p:sp>
      <p:sp>
        <p:nvSpPr>
          <p:cNvPr id="114" name="ZoneTexte 113"/>
          <p:cNvSpPr txBox="1"/>
          <p:nvPr/>
        </p:nvSpPr>
        <p:spPr>
          <a:xfrm>
            <a:off x="1180618" y="1628906"/>
            <a:ext cx="682565"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15" name="ZoneTexte 114"/>
          <p:cNvSpPr txBox="1"/>
          <p:nvPr/>
        </p:nvSpPr>
        <p:spPr>
          <a:xfrm>
            <a:off x="1875578" y="1622470"/>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Stateflow</a:t>
            </a:r>
            <a:r>
              <a:rPr lang="en-US" sz="800" baseline="30000" dirty="0"/>
              <a:t>®</a:t>
            </a:r>
          </a:p>
        </p:txBody>
      </p:sp>
      <p:sp>
        <p:nvSpPr>
          <p:cNvPr id="117" name="ZoneTexte 116"/>
          <p:cNvSpPr txBox="1"/>
          <p:nvPr/>
        </p:nvSpPr>
        <p:spPr>
          <a:xfrm>
            <a:off x="1180619" y="1867535"/>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smtClean="0"/>
              <a:t>Verifier</a:t>
            </a:r>
            <a:r>
              <a:rPr lang="en-US" sz="800" baseline="30000" dirty="0" smtClean="0"/>
              <a:t>TM</a:t>
            </a:r>
            <a:endParaRPr lang="en-US" sz="800" baseline="30000" dirty="0"/>
          </a:p>
        </p:txBody>
      </p:sp>
      <p:sp>
        <p:nvSpPr>
          <p:cNvPr id="118" name="ZoneTexte 117"/>
          <p:cNvSpPr txBox="1"/>
          <p:nvPr/>
        </p:nvSpPr>
        <p:spPr>
          <a:xfrm>
            <a:off x="2196402" y="1393609"/>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Coder</a:t>
            </a:r>
            <a:r>
              <a:rPr lang="en-US" sz="800" baseline="30000" dirty="0" smtClean="0"/>
              <a:t>TM</a:t>
            </a:r>
            <a:endParaRPr lang="en-US" sz="800" baseline="30000" dirty="0"/>
          </a:p>
        </p:txBody>
      </p:sp>
      <p:sp>
        <p:nvSpPr>
          <p:cNvPr id="119" name="ZoneTexte 118"/>
          <p:cNvSpPr txBox="1"/>
          <p:nvPr/>
        </p:nvSpPr>
        <p:spPr>
          <a:xfrm>
            <a:off x="1180618" y="1390092"/>
            <a:ext cx="98684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xPC Target</a:t>
            </a:r>
            <a:r>
              <a:rPr lang="en-US" sz="800" baseline="30000" dirty="0" smtClean="0"/>
              <a:t>TM</a:t>
            </a:r>
            <a:endParaRPr lang="en-US" sz="800" baseline="30000" dirty="0"/>
          </a:p>
        </p:txBody>
      </p:sp>
      <p:sp>
        <p:nvSpPr>
          <p:cNvPr id="122" name="ZoneTexte 121"/>
          <p:cNvSpPr txBox="1"/>
          <p:nvPr/>
        </p:nvSpPr>
        <p:spPr>
          <a:xfrm>
            <a:off x="952119" y="4173536"/>
            <a:ext cx="1585773"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Inspector</a:t>
            </a:r>
            <a:r>
              <a:rPr lang="en-US" sz="800" baseline="30000" dirty="0" smtClean="0"/>
              <a:t>TM</a:t>
            </a:r>
            <a:endParaRPr lang="en-US" sz="800" baseline="30000" dirty="0"/>
          </a:p>
        </p:txBody>
      </p:sp>
      <p:sp>
        <p:nvSpPr>
          <p:cNvPr id="123" name="ZoneTexte 122"/>
          <p:cNvSpPr txBox="1"/>
          <p:nvPr/>
        </p:nvSpPr>
        <p:spPr>
          <a:xfrm>
            <a:off x="4094915" y="4726161"/>
            <a:ext cx="923951"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(MISRA, RTE)</a:t>
            </a:r>
            <a:endParaRPr lang="en-US" sz="800" baseline="30000" dirty="0"/>
          </a:p>
        </p:txBody>
      </p:sp>
      <p:sp>
        <p:nvSpPr>
          <p:cNvPr id="124" name="ZoneTexte 123"/>
          <p:cNvSpPr txBox="1"/>
          <p:nvPr/>
        </p:nvSpPr>
        <p:spPr>
          <a:xfrm>
            <a:off x="4906416" y="4450535"/>
            <a:ext cx="151666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Inspector</a:t>
            </a:r>
            <a:r>
              <a:rPr lang="en-US" sz="800" baseline="30000" dirty="0" smtClean="0"/>
              <a:t>TM</a:t>
            </a:r>
            <a:endParaRPr lang="en-US" sz="800" baseline="30000" dirty="0"/>
          </a:p>
        </p:txBody>
      </p:sp>
      <p:sp>
        <p:nvSpPr>
          <p:cNvPr id="125" name="ZoneTexte 124"/>
          <p:cNvSpPr txBox="1"/>
          <p:nvPr/>
        </p:nvSpPr>
        <p:spPr>
          <a:xfrm>
            <a:off x="7432959" y="278636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 </a:t>
            </a:r>
            <a:r>
              <a:rPr lang="en-US" sz="800" dirty="0" smtClean="0"/>
              <a:t>(PIL)</a:t>
            </a:r>
            <a:endParaRPr lang="en-US" sz="800" dirty="0"/>
          </a:p>
        </p:txBody>
      </p:sp>
      <p:sp>
        <p:nvSpPr>
          <p:cNvPr id="126" name="ZoneTexte 125"/>
          <p:cNvSpPr txBox="1"/>
          <p:nvPr/>
        </p:nvSpPr>
        <p:spPr>
          <a:xfrm>
            <a:off x="7432959" y="300903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SystemTest</a:t>
            </a:r>
            <a:r>
              <a:rPr lang="en-US" sz="800" baseline="30000" dirty="0" smtClean="0"/>
              <a:t>TM</a:t>
            </a:r>
            <a:endParaRPr lang="en-US" sz="800" dirty="0"/>
          </a:p>
        </p:txBody>
      </p:sp>
      <p:sp>
        <p:nvSpPr>
          <p:cNvPr id="127" name="ZoneTexte 126"/>
          <p:cNvSpPr txBox="1"/>
          <p:nvPr/>
        </p:nvSpPr>
        <p:spPr>
          <a:xfrm>
            <a:off x="7432959" y="3232035"/>
            <a:ext cx="1422160"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 RTE)</a:t>
            </a:r>
            <a:endParaRPr lang="en-US" sz="800" baseline="30000" dirty="0"/>
          </a:p>
        </p:txBody>
      </p:sp>
      <p:sp>
        <p:nvSpPr>
          <p:cNvPr id="129" name="ZoneTexte 128"/>
          <p:cNvSpPr txBox="1"/>
          <p:nvPr/>
        </p:nvSpPr>
        <p:spPr>
          <a:xfrm>
            <a:off x="6510003" y="415874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 </a:t>
            </a:r>
            <a:r>
              <a:rPr lang="en-US" sz="800" dirty="0" smtClean="0"/>
              <a:t>(PIL)</a:t>
            </a:r>
            <a:endParaRPr lang="en-US" sz="800" dirty="0"/>
          </a:p>
        </p:txBody>
      </p:sp>
      <p:sp>
        <p:nvSpPr>
          <p:cNvPr id="130" name="ZoneTexte 129"/>
          <p:cNvSpPr txBox="1"/>
          <p:nvPr/>
        </p:nvSpPr>
        <p:spPr>
          <a:xfrm>
            <a:off x="6510003" y="438141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SystemTest</a:t>
            </a:r>
            <a:r>
              <a:rPr lang="en-US" sz="800" baseline="30000" dirty="0" smtClean="0"/>
              <a:t>TM</a:t>
            </a:r>
            <a:endParaRPr lang="en-US" sz="800" dirty="0"/>
          </a:p>
        </p:txBody>
      </p:sp>
      <p:sp>
        <p:nvSpPr>
          <p:cNvPr id="131" name="ZoneTexte 130"/>
          <p:cNvSpPr txBox="1"/>
          <p:nvPr/>
        </p:nvSpPr>
        <p:spPr>
          <a:xfrm>
            <a:off x="6510003" y="4604416"/>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 RTE)</a:t>
            </a:r>
            <a:endParaRPr lang="en-US" sz="800" baseline="30000" dirty="0"/>
          </a:p>
        </p:txBody>
      </p:sp>
      <p:sp>
        <p:nvSpPr>
          <p:cNvPr id="132" name="ZoneTexte 131"/>
          <p:cNvSpPr txBox="1"/>
          <p:nvPr/>
        </p:nvSpPr>
        <p:spPr>
          <a:xfrm>
            <a:off x="3334966" y="4324416"/>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a:t>
            </a:r>
            <a:endParaRPr lang="en-US" sz="800" dirty="0"/>
          </a:p>
        </p:txBody>
      </p:sp>
      <p:sp>
        <p:nvSpPr>
          <p:cNvPr id="36" name="Organigramme : Connecteur 35"/>
          <p:cNvSpPr/>
          <p:nvPr/>
        </p:nvSpPr>
        <p:spPr>
          <a:xfrm>
            <a:off x="454368" y="62921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3" name="Organigramme : Connecteur 132"/>
          <p:cNvSpPr/>
          <p:nvPr/>
        </p:nvSpPr>
        <p:spPr>
          <a:xfrm>
            <a:off x="6704324" y="2908133"/>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5" name="Organigramme : Connecteur 134"/>
          <p:cNvSpPr/>
          <p:nvPr/>
        </p:nvSpPr>
        <p:spPr>
          <a:xfrm>
            <a:off x="5100456"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6" name="Organigramme : Connecteur 135"/>
          <p:cNvSpPr/>
          <p:nvPr/>
        </p:nvSpPr>
        <p:spPr>
          <a:xfrm>
            <a:off x="2416621" y="422809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7" name="Organigramme : Connecteur 136"/>
          <p:cNvSpPr/>
          <p:nvPr/>
        </p:nvSpPr>
        <p:spPr>
          <a:xfrm>
            <a:off x="6337819" y="4489333"/>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8" name="Organigramme : Connecteur 137"/>
          <p:cNvSpPr/>
          <p:nvPr/>
        </p:nvSpPr>
        <p:spPr>
          <a:xfrm>
            <a:off x="4855127" y="477650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9" name="Organigramme : Connecteur 138"/>
          <p:cNvSpPr/>
          <p:nvPr/>
        </p:nvSpPr>
        <p:spPr>
          <a:xfrm>
            <a:off x="7858834" y="4420211"/>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0" name="Organigramme : Connecteur 139"/>
          <p:cNvSpPr/>
          <p:nvPr/>
        </p:nvSpPr>
        <p:spPr>
          <a:xfrm>
            <a:off x="7865119" y="46545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2" name="Organigramme : Connecteur 141"/>
          <p:cNvSpPr/>
          <p:nvPr/>
        </p:nvSpPr>
        <p:spPr>
          <a:xfrm>
            <a:off x="8652113" y="32634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3" name="Organigramme : Connecteur 142"/>
          <p:cNvSpPr/>
          <p:nvPr/>
        </p:nvSpPr>
        <p:spPr>
          <a:xfrm>
            <a:off x="8652113" y="3050836"/>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5" name="ZoneTexte 144"/>
          <p:cNvSpPr txBox="1"/>
          <p:nvPr/>
        </p:nvSpPr>
        <p:spPr>
          <a:xfrm>
            <a:off x="2745256" y="3224476"/>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Report Generator</a:t>
            </a:r>
            <a:r>
              <a:rPr lang="en-US" sz="800" baseline="30000" dirty="0" smtClean="0"/>
              <a:t>TM </a:t>
            </a:r>
            <a:r>
              <a:rPr lang="en-US" sz="800" dirty="0" smtClean="0"/>
              <a:t>(SDD)</a:t>
            </a:r>
            <a:endParaRPr lang="en-US" sz="800" dirty="0"/>
          </a:p>
        </p:txBody>
      </p:sp>
      <p:sp>
        <p:nvSpPr>
          <p:cNvPr id="148" name="Organigramme : Connecteur 147"/>
          <p:cNvSpPr/>
          <p:nvPr/>
        </p:nvSpPr>
        <p:spPr>
          <a:xfrm>
            <a:off x="3793951"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44456926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Process </a:t>
            </a:r>
            <a:r>
              <a:rPr lang="en-US" dirty="0" smtClean="0"/>
              <a:t>(3)</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980359"/>
            <a:ext cx="6127204" cy="568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6804248" y="1340768"/>
            <a:ext cx="2016224" cy="936104"/>
          </a:xfrm>
          <a:prstGeom prst="wedgeRoundRectCallout">
            <a:avLst>
              <a:gd name="adj1" fmla="val -75472"/>
              <a:gd name="adj2" fmla="val -1129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Compilation triggered from Embedded Coder build</a:t>
            </a:r>
          </a:p>
        </p:txBody>
      </p:sp>
      <p:sp>
        <p:nvSpPr>
          <p:cNvPr id="8" name="Rounded Rectangular Callout 7"/>
          <p:cNvSpPr/>
          <p:nvPr/>
        </p:nvSpPr>
        <p:spPr>
          <a:xfrm>
            <a:off x="6790308" y="2492896"/>
            <a:ext cx="2030164" cy="1440160"/>
          </a:xfrm>
          <a:prstGeom prst="wedgeRoundRectCallout">
            <a:avLst>
              <a:gd name="adj1" fmla="val -75472"/>
              <a:gd name="adj2" fmla="val -1129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S9: Traceability report</a:t>
            </a:r>
          </a:p>
          <a:p>
            <a:pPr algn="ctr"/>
            <a:r>
              <a:rPr lang="en-GB" sz="1200" b="1" dirty="0" smtClean="0">
                <a:latin typeface="Arial" pitchFamily="34" charset="0"/>
                <a:cs typeface="Arial" pitchFamily="34" charset="0"/>
              </a:rPr>
              <a:t>S8: Simulink Code Inspector traceability report</a:t>
            </a:r>
          </a:p>
        </p:txBody>
      </p:sp>
      <p:sp>
        <p:nvSpPr>
          <p:cNvPr id="9" name="Rounded Rectangular Callout 8"/>
          <p:cNvSpPr/>
          <p:nvPr/>
        </p:nvSpPr>
        <p:spPr>
          <a:xfrm>
            <a:off x="6804248" y="4005064"/>
            <a:ext cx="2030164" cy="665136"/>
          </a:xfrm>
          <a:prstGeom prst="wedgeRoundRectCallout">
            <a:avLst>
              <a:gd name="adj1" fmla="val -75472"/>
              <a:gd name="adj2" fmla="val -1129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
        <p:nvSpPr>
          <p:cNvPr id="10" name="Rounded Rectangular Callout 9"/>
          <p:cNvSpPr/>
          <p:nvPr/>
        </p:nvSpPr>
        <p:spPr>
          <a:xfrm>
            <a:off x="6732240" y="5301208"/>
            <a:ext cx="2030164" cy="665136"/>
          </a:xfrm>
          <a:prstGeom prst="wedgeRoundRectCallout">
            <a:avLst>
              <a:gd name="adj1" fmla="val -75472"/>
              <a:gd name="adj2" fmla="val -1129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latin typeface="Arial" pitchFamily="34" charset="0"/>
                <a:cs typeface="Arial" pitchFamily="34" charset="0"/>
              </a:rPr>
              <a:t>As </a:t>
            </a:r>
            <a:r>
              <a:rPr lang="en-GB" sz="1400" b="1" dirty="0" smtClean="0">
                <a:latin typeface="Arial" pitchFamily="34" charset="0"/>
                <a:cs typeface="Arial" pitchFamily="34" charset="0"/>
              </a:rPr>
              <a:t>above</a:t>
            </a:r>
          </a:p>
        </p:txBody>
      </p:sp>
    </p:spTree>
    <p:extLst>
      <p:ext uri="{BB962C8B-B14F-4D97-AF65-F5344CB8AC3E}">
        <p14:creationId xmlns:p14="http://schemas.microsoft.com/office/powerpoint/2010/main" val="3452225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Requirements Process (1</a:t>
            </a:r>
            <a:r>
              <a:rPr lang="en-GB" dirty="0" smtClean="0"/>
              <a:t>)</a:t>
            </a:r>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12776"/>
            <a:ext cx="6772275"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164288" y="1916832"/>
            <a:ext cx="1729299" cy="809152"/>
          </a:xfrm>
          <a:prstGeom prst="wedgeRoundRectCallout">
            <a:avLst>
              <a:gd name="adj1" fmla="val -71278"/>
              <a:gd name="adj2" fmla="val -152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S1: System design description</a:t>
            </a:r>
          </a:p>
          <a:p>
            <a:pPr algn="ctr"/>
            <a:r>
              <a:rPr lang="en-GB" sz="1200" b="1" dirty="0" smtClean="0">
                <a:latin typeface="Arial" pitchFamily="34" charset="0"/>
                <a:cs typeface="Arial" pitchFamily="34" charset="0"/>
              </a:rPr>
              <a:t>S4: Model tests</a:t>
            </a:r>
            <a:r>
              <a:rPr lang="en-GB" sz="1200" b="1" dirty="0">
                <a:latin typeface="Arial" pitchFamily="34" charset="0"/>
                <a:cs typeface="Arial" pitchFamily="34" charset="0"/>
              </a:rPr>
              <a:t> </a:t>
            </a:r>
            <a:r>
              <a:rPr lang="en-GB" sz="1200" b="1" dirty="0" smtClean="0">
                <a:latin typeface="Arial" pitchFamily="34" charset="0"/>
                <a:cs typeface="Arial" pitchFamily="34" charset="0"/>
              </a:rPr>
              <a:t>(includes coverage) </a:t>
            </a:r>
          </a:p>
        </p:txBody>
      </p:sp>
      <p:sp>
        <p:nvSpPr>
          <p:cNvPr id="8" name="Rounded Rectangular Callout 7"/>
          <p:cNvSpPr/>
          <p:nvPr/>
        </p:nvSpPr>
        <p:spPr>
          <a:xfrm>
            <a:off x="7163181" y="2996952"/>
            <a:ext cx="1743239" cy="665136"/>
          </a:xfrm>
          <a:prstGeom prst="wedgeRoundRectCallout">
            <a:avLst>
              <a:gd name="adj1" fmla="val -71278"/>
              <a:gd name="adj2" fmla="val -152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
        <p:nvSpPr>
          <p:cNvPr id="9" name="Rounded Rectangular Callout 8"/>
          <p:cNvSpPr/>
          <p:nvPr/>
        </p:nvSpPr>
        <p:spPr>
          <a:xfrm>
            <a:off x="7163181" y="4005064"/>
            <a:ext cx="1743239" cy="665136"/>
          </a:xfrm>
          <a:prstGeom prst="wedgeRoundRectCallout">
            <a:avLst>
              <a:gd name="adj1" fmla="val -71278"/>
              <a:gd name="adj2" fmla="val -152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endParaRPr lang="en-GB" sz="1400" b="1" dirty="0">
              <a:latin typeface="Arial" pitchFamily="34" charset="0"/>
              <a:cs typeface="Arial" pitchFamily="34" charset="0"/>
            </a:endParaRPr>
          </a:p>
        </p:txBody>
      </p:sp>
      <p:sp>
        <p:nvSpPr>
          <p:cNvPr id="10" name="Rounded Rectangular Callout 9"/>
          <p:cNvSpPr/>
          <p:nvPr/>
        </p:nvSpPr>
        <p:spPr>
          <a:xfrm>
            <a:off x="7236296" y="5085184"/>
            <a:ext cx="1656184" cy="792088"/>
          </a:xfrm>
          <a:prstGeom prst="wedgeRoundRectCallout">
            <a:avLst>
              <a:gd name="adj1" fmla="val -71278"/>
              <a:gd name="adj2" fmla="val -152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As above (SLDV also helps identify unreachable requirements)</a:t>
            </a:r>
          </a:p>
        </p:txBody>
      </p:sp>
    </p:spTree>
    <p:extLst>
      <p:ext uri="{BB962C8B-B14F-4D97-AF65-F5344CB8AC3E}">
        <p14:creationId xmlns:p14="http://schemas.microsoft.com/office/powerpoint/2010/main" val="23254324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Coverage Reports</a:t>
            </a:r>
            <a:endParaRPr lang="en-GB"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892725"/>
            <a:ext cx="3767426" cy="241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484784"/>
            <a:ext cx="3940138" cy="176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7" y="3501008"/>
            <a:ext cx="367831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139952" y="2706101"/>
            <a:ext cx="504056" cy="2312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2</a:t>
            </a:r>
          </a:p>
        </p:txBody>
      </p:sp>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4843949"/>
            <a:ext cx="2076578" cy="159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402" y="964831"/>
            <a:ext cx="2943894" cy="15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1331640" y="2870758"/>
            <a:ext cx="1728192" cy="4142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1</a:t>
            </a:r>
          </a:p>
        </p:txBody>
      </p:sp>
      <p:sp>
        <p:nvSpPr>
          <p:cNvPr id="6" name="Cross 5"/>
          <p:cNvSpPr/>
          <p:nvPr/>
        </p:nvSpPr>
        <p:spPr>
          <a:xfrm>
            <a:off x="6804248" y="3429000"/>
            <a:ext cx="360040" cy="361294"/>
          </a:xfrm>
          <a:prstGeom prst="plus">
            <a:avLst>
              <a:gd name="adj" fmla="val 410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
        <p:nvSpPr>
          <p:cNvPr id="11" name="Cross 10"/>
          <p:cNvSpPr/>
          <p:nvPr/>
        </p:nvSpPr>
        <p:spPr>
          <a:xfrm>
            <a:off x="539552" y="4737511"/>
            <a:ext cx="360040" cy="361294"/>
          </a:xfrm>
          <a:prstGeom prst="plus">
            <a:avLst>
              <a:gd name="adj" fmla="val 410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smtClean="0">
              <a:latin typeface="Arial" pitchFamily="34" charset="0"/>
              <a:cs typeface="Arial" pitchFamily="34" charset="0"/>
            </a:endParaRPr>
          </a:p>
        </p:txBody>
      </p:sp>
    </p:spTree>
    <p:extLst>
      <p:ext uri="{BB962C8B-B14F-4D97-AF65-F5344CB8AC3E}">
        <p14:creationId xmlns:p14="http://schemas.microsoft.com/office/powerpoint/2010/main" val="30329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Requirements Process </a:t>
            </a:r>
            <a:r>
              <a:rPr lang="en-GB" dirty="0" smtClean="0"/>
              <a:t>(2)</a:t>
            </a:r>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49397"/>
            <a:ext cx="6626592" cy="540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020273" y="3284984"/>
            <a:ext cx="1728192" cy="792088"/>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S5: Model tests </a:t>
            </a:r>
          </a:p>
          <a:p>
            <a:pPr algn="ctr"/>
            <a:r>
              <a:rPr lang="en-GB" sz="1400" b="1" dirty="0" smtClean="0">
                <a:latin typeface="Arial" pitchFamily="34" charset="0"/>
                <a:cs typeface="Arial" pitchFamily="34" charset="0"/>
              </a:rPr>
              <a:t>S9: Traceability report</a:t>
            </a:r>
          </a:p>
        </p:txBody>
      </p:sp>
      <p:sp>
        <p:nvSpPr>
          <p:cNvPr id="6" name="Rounded Rectangular Callout 5"/>
          <p:cNvSpPr/>
          <p:nvPr/>
        </p:nvSpPr>
        <p:spPr>
          <a:xfrm>
            <a:off x="7020272" y="155679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S3: Model advisor checks</a:t>
            </a:r>
          </a:p>
        </p:txBody>
      </p:sp>
      <p:sp>
        <p:nvSpPr>
          <p:cNvPr id="7" name="Rounded Rectangular Callout 6"/>
          <p:cNvSpPr/>
          <p:nvPr/>
        </p:nvSpPr>
        <p:spPr>
          <a:xfrm>
            <a:off x="7020272" y="5733256"/>
            <a:ext cx="1743239" cy="665136"/>
          </a:xfrm>
          <a:prstGeom prst="wedgeRoundRectCallout">
            <a:avLst>
              <a:gd name="adj1" fmla="val -78844"/>
              <a:gd name="adj2" fmla="val -7606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8" name="Rounded Rectangular Callout 7"/>
          <p:cNvSpPr/>
          <p:nvPr/>
        </p:nvSpPr>
        <p:spPr>
          <a:xfrm>
            <a:off x="7020272" y="4941168"/>
            <a:ext cx="1743239" cy="665136"/>
          </a:xfrm>
          <a:prstGeom prst="wedgeRoundRectCallout">
            <a:avLst>
              <a:gd name="adj1" fmla="val -77835"/>
              <a:gd name="adj2" fmla="val -390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9" name="Rounded Rectangular Callout 8"/>
          <p:cNvSpPr/>
          <p:nvPr/>
        </p:nvSpPr>
        <p:spPr>
          <a:xfrm>
            <a:off x="7020272" y="414908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10" name="Rounded Rectangular Callout 9"/>
          <p:cNvSpPr/>
          <p:nvPr/>
        </p:nvSpPr>
        <p:spPr>
          <a:xfrm>
            <a:off x="7020272" y="2420888"/>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S9: Traceability report</a:t>
            </a:r>
          </a:p>
        </p:txBody>
      </p:sp>
    </p:spTree>
    <p:extLst>
      <p:ext uri="{BB962C8B-B14F-4D97-AF65-F5344CB8AC3E}">
        <p14:creationId xmlns:p14="http://schemas.microsoft.com/office/powerpoint/2010/main" val="1948504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Advisor Checks</a:t>
            </a:r>
            <a:endParaRPr lang="en-GB"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700808"/>
            <a:ext cx="5240076" cy="390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Verification of Design Process (1)</a:t>
            </a:r>
            <a:endParaRPr lang="en-GB"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24744"/>
            <a:ext cx="682942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84479" y="377671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S1: SDD</a:t>
            </a:r>
          </a:p>
          <a:p>
            <a:pPr algn="ctr"/>
            <a:r>
              <a:rPr lang="en-GB" sz="1200" b="1" dirty="0" smtClean="0">
                <a:latin typeface="Arial" pitchFamily="34" charset="0"/>
                <a:cs typeface="Arial" pitchFamily="34" charset="0"/>
              </a:rPr>
              <a:t>S3: Model Advisor</a:t>
            </a:r>
          </a:p>
        </p:txBody>
      </p:sp>
      <p:sp>
        <p:nvSpPr>
          <p:cNvPr id="6" name="Rounded Rectangular Callout 5"/>
          <p:cNvSpPr/>
          <p:nvPr/>
        </p:nvSpPr>
        <p:spPr>
          <a:xfrm>
            <a:off x="7164288" y="1700808"/>
            <a:ext cx="1729299" cy="792088"/>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smtClean="0">
                <a:latin typeface="Arial" pitchFamily="34" charset="0"/>
                <a:cs typeface="Arial" pitchFamily="34" charset="0"/>
              </a:rPr>
              <a:t>S1: SDD</a:t>
            </a:r>
          </a:p>
          <a:p>
            <a:pPr algn="ctr"/>
            <a:r>
              <a:rPr lang="en-GB" sz="1100" b="1" dirty="0" smtClean="0">
                <a:latin typeface="Arial" pitchFamily="34" charset="0"/>
                <a:cs typeface="Arial" pitchFamily="34" charset="0"/>
              </a:rPr>
              <a:t>S4: Model review</a:t>
            </a:r>
          </a:p>
          <a:p>
            <a:pPr algn="ctr"/>
            <a:r>
              <a:rPr lang="en-GB" sz="1100" b="1" dirty="0" smtClean="0">
                <a:latin typeface="Arial" pitchFamily="34" charset="0"/>
                <a:cs typeface="Arial" pitchFamily="34" charset="0"/>
              </a:rPr>
              <a:t>Model analysis</a:t>
            </a:r>
          </a:p>
          <a:p>
            <a:pPr algn="ctr"/>
            <a:r>
              <a:rPr lang="en-GB" sz="1100" b="1" dirty="0" smtClean="0">
                <a:latin typeface="Arial" pitchFamily="34" charset="0"/>
                <a:cs typeface="Arial" pitchFamily="34" charset="0"/>
              </a:rPr>
              <a:t>S5: Simulation</a:t>
            </a:r>
          </a:p>
        </p:txBody>
      </p:sp>
      <p:sp>
        <p:nvSpPr>
          <p:cNvPr id="7" name="Rounded Rectangular Callout 6"/>
          <p:cNvSpPr/>
          <p:nvPr/>
        </p:nvSpPr>
        <p:spPr>
          <a:xfrm>
            <a:off x="7164288" y="53732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itchFamily="34" charset="0"/>
                <a:cs typeface="Arial" pitchFamily="34" charset="0"/>
              </a:rPr>
              <a:t>S1: Report</a:t>
            </a:r>
          </a:p>
          <a:p>
            <a:pPr algn="ctr"/>
            <a:r>
              <a:rPr lang="en-GB" sz="1200" b="1" dirty="0" smtClean="0">
                <a:latin typeface="Arial" pitchFamily="34" charset="0"/>
                <a:cs typeface="Arial" pitchFamily="34" charset="0"/>
              </a:rPr>
              <a:t>S3: </a:t>
            </a:r>
            <a:r>
              <a:rPr lang="en-GB" sz="1200" b="1" dirty="0">
                <a:latin typeface="Arial" pitchFamily="34" charset="0"/>
                <a:cs typeface="Arial" pitchFamily="34" charset="0"/>
              </a:rPr>
              <a:t>Model </a:t>
            </a:r>
            <a:r>
              <a:rPr lang="en-GB" sz="1200" b="1" dirty="0" smtClean="0">
                <a:latin typeface="Arial" pitchFamily="34" charset="0"/>
                <a:cs typeface="Arial" pitchFamily="34" charset="0"/>
              </a:rPr>
              <a:t>Advisor</a:t>
            </a:r>
            <a:endParaRPr lang="en-GB" sz="1200" b="1" dirty="0">
              <a:latin typeface="Arial" pitchFamily="34" charset="0"/>
              <a:cs typeface="Arial" pitchFamily="34" charset="0"/>
            </a:endParaRPr>
          </a:p>
        </p:txBody>
      </p:sp>
      <p:sp>
        <p:nvSpPr>
          <p:cNvPr id="8" name="Rounded Rectangular Callout 7"/>
          <p:cNvSpPr/>
          <p:nvPr/>
        </p:nvSpPr>
        <p:spPr>
          <a:xfrm>
            <a:off x="7165395" y="458951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S5 </a:t>
            </a:r>
            <a:r>
              <a:rPr lang="en-GB" sz="1400" b="1" smtClean="0">
                <a:latin typeface="Arial" pitchFamily="34" charset="0"/>
                <a:cs typeface="Arial" pitchFamily="34" charset="0"/>
              </a:rPr>
              <a:t>Model tests</a:t>
            </a:r>
            <a:endParaRPr lang="en-GB" sz="1400" b="1" dirty="0" smtClean="0">
              <a:latin typeface="Arial" pitchFamily="34" charset="0"/>
              <a:cs typeface="Arial" pitchFamily="34" charset="0"/>
            </a:endParaRPr>
          </a:p>
        </p:txBody>
      </p:sp>
      <p:sp>
        <p:nvSpPr>
          <p:cNvPr id="9" name="Rounded Rectangular Callout 8"/>
          <p:cNvSpPr/>
          <p:nvPr/>
        </p:nvSpPr>
        <p:spPr>
          <a:xfrm>
            <a:off x="7164289" y="2662360"/>
            <a:ext cx="1728192" cy="838648"/>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S3: Model Advisor</a:t>
            </a:r>
          </a:p>
          <a:p>
            <a:pPr algn="ctr"/>
            <a:r>
              <a:rPr lang="en-GB" sz="1200" b="1" dirty="0" smtClean="0">
                <a:latin typeface="Arial" pitchFamily="34" charset="0"/>
                <a:cs typeface="Arial" pitchFamily="34" charset="0"/>
              </a:rPr>
              <a:t>S5: Use per-component test cases</a:t>
            </a:r>
          </a:p>
        </p:txBody>
      </p:sp>
    </p:spTree>
    <p:extLst>
      <p:ext uri="{BB962C8B-B14F-4D97-AF65-F5344CB8AC3E}">
        <p14:creationId xmlns:p14="http://schemas.microsoft.com/office/powerpoint/2010/main" val="1377212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Execute Model Simulation</a:t>
            </a:r>
            <a:endParaRPr lang="en-GB" dirty="0"/>
          </a:p>
        </p:txBody>
      </p:sp>
      <p:pic>
        <p:nvPicPr>
          <p:cNvPr id="9218" name="Picture 2"/>
          <p:cNvPicPr>
            <a:picLocks noChangeAspect="1" noChangeArrowheads="1"/>
          </p:cNvPicPr>
          <p:nvPr/>
        </p:nvPicPr>
        <p:blipFill>
          <a:blip r:embed="rId2" cstate="print"/>
          <a:srcRect/>
          <a:stretch>
            <a:fillRect/>
          </a:stretch>
        </p:blipFill>
        <p:spPr bwMode="auto">
          <a:xfrm>
            <a:off x="1331640" y="1268760"/>
            <a:ext cx="6094834" cy="500927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Design Process </a:t>
            </a:r>
            <a:r>
              <a:rPr lang="en-GB" dirty="0" smtClean="0"/>
              <a:t>(2)</a:t>
            </a:r>
            <a:endParaRPr lang="en-GB"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80728"/>
            <a:ext cx="5760640" cy="567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6292667" y="227687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S5, S7:Review test execution reports</a:t>
            </a:r>
          </a:p>
        </p:txBody>
      </p:sp>
      <p:sp>
        <p:nvSpPr>
          <p:cNvPr id="6" name="Rounded Rectangular Callout 5"/>
          <p:cNvSpPr/>
          <p:nvPr/>
        </p:nvSpPr>
        <p:spPr>
          <a:xfrm>
            <a:off x="6292668" y="141277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S9: Review traceability reports</a:t>
            </a:r>
          </a:p>
        </p:txBody>
      </p:sp>
      <p:sp>
        <p:nvSpPr>
          <p:cNvPr id="7" name="Rounded Rectangular Callout 6"/>
          <p:cNvSpPr/>
          <p:nvPr/>
        </p:nvSpPr>
        <p:spPr>
          <a:xfrm>
            <a:off x="6284990" y="3155514"/>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S1: Generate SDD,</a:t>
            </a:r>
          </a:p>
          <a:p>
            <a:pPr algn="ctr"/>
            <a:r>
              <a:rPr lang="en-GB" sz="1200" b="1" dirty="0" smtClean="0">
                <a:latin typeface="Arial" pitchFamily="34" charset="0"/>
                <a:cs typeface="Arial" pitchFamily="34" charset="0"/>
              </a:rPr>
              <a:t>Dependency viewer</a:t>
            </a:r>
          </a:p>
        </p:txBody>
      </p:sp>
      <p:sp>
        <p:nvSpPr>
          <p:cNvPr id="8" name="Rounded Rectangular Callout 7"/>
          <p:cNvSpPr/>
          <p:nvPr/>
        </p:nvSpPr>
        <p:spPr>
          <a:xfrm>
            <a:off x="6328766" y="465313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itchFamily="34" charset="0"/>
                <a:cs typeface="Arial" pitchFamily="34" charset="0"/>
              </a:rPr>
              <a:t>S1: Generate SDD</a:t>
            </a:r>
            <a:r>
              <a:rPr lang="en-GB" sz="1200" b="1" dirty="0" smtClean="0">
                <a:latin typeface="Arial" pitchFamily="34" charset="0"/>
                <a:cs typeface="Arial" pitchFamily="34" charset="0"/>
              </a:rPr>
              <a:t>,</a:t>
            </a:r>
          </a:p>
          <a:p>
            <a:pPr algn="ctr"/>
            <a:r>
              <a:rPr lang="en-GB" sz="1200" b="1" dirty="0" smtClean="0">
                <a:latin typeface="Arial" pitchFamily="34" charset="0"/>
                <a:cs typeface="Arial" pitchFamily="34" charset="0"/>
              </a:rPr>
              <a:t>S3: Advisor</a:t>
            </a:r>
          </a:p>
        </p:txBody>
      </p:sp>
      <p:sp>
        <p:nvSpPr>
          <p:cNvPr id="9" name="Rounded Rectangular Callout 8"/>
          <p:cNvSpPr/>
          <p:nvPr/>
        </p:nvSpPr>
        <p:spPr>
          <a:xfrm>
            <a:off x="6307107" y="393305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S1: Generate SDD</a:t>
            </a:r>
          </a:p>
        </p:txBody>
      </p:sp>
      <p:sp>
        <p:nvSpPr>
          <p:cNvPr id="10" name="Rounded Rectangular Callout 9"/>
          <p:cNvSpPr/>
          <p:nvPr/>
        </p:nvSpPr>
        <p:spPr>
          <a:xfrm>
            <a:off x="6327021" y="53732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S7: Run equivalence tests</a:t>
            </a:r>
          </a:p>
        </p:txBody>
      </p:sp>
      <p:sp>
        <p:nvSpPr>
          <p:cNvPr id="11" name="Rounded Rectangular Callout 10"/>
          <p:cNvSpPr/>
          <p:nvPr/>
        </p:nvSpPr>
        <p:spPr>
          <a:xfrm>
            <a:off x="6324306" y="6093296"/>
            <a:ext cx="1743239" cy="665136"/>
          </a:xfrm>
          <a:prstGeom prst="wedgeRoundRectCallout">
            <a:avLst>
              <a:gd name="adj1" fmla="val -77893"/>
              <a:gd name="adj2" fmla="val -5994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S3, DO-178 and MAB checks</a:t>
            </a:r>
          </a:p>
        </p:txBody>
      </p:sp>
    </p:spTree>
    <p:extLst>
      <p:ext uri="{BB962C8B-B14F-4D97-AF65-F5344CB8AC3E}">
        <p14:creationId xmlns:p14="http://schemas.microsoft.com/office/powerpoint/2010/main" val="1854598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Design Process </a:t>
            </a:r>
            <a:r>
              <a:rPr lang="en-GB" dirty="0" smtClean="0"/>
              <a:t>(3)</a:t>
            </a:r>
            <a:endParaRPr lang="en-GB"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44824"/>
            <a:ext cx="680085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249522" y="327645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Review test cases</a:t>
            </a:r>
          </a:p>
        </p:txBody>
      </p:sp>
      <p:sp>
        <p:nvSpPr>
          <p:cNvPr id="7" name="Rounded Rectangular Callout 6"/>
          <p:cNvSpPr/>
          <p:nvPr/>
        </p:nvSpPr>
        <p:spPr>
          <a:xfrm>
            <a:off x="7249522" y="4941168"/>
            <a:ext cx="1743239" cy="665136"/>
          </a:xfrm>
          <a:prstGeom prst="wedgeRoundRectCallout">
            <a:avLst>
              <a:gd name="adj1" fmla="val -76173"/>
              <a:gd name="adj2" fmla="val -64454"/>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itchFamily="34" charset="0"/>
                <a:cs typeface="Arial" pitchFamily="34" charset="0"/>
              </a:rPr>
              <a:t>S5, S7:Review test execution reports</a:t>
            </a:r>
          </a:p>
          <a:p>
            <a:pPr algn="ctr"/>
            <a:endParaRPr lang="en-GB" sz="1200" b="1" dirty="0" smtClean="0">
              <a:latin typeface="Arial" pitchFamily="34" charset="0"/>
              <a:cs typeface="Arial" pitchFamily="34" charset="0"/>
            </a:endParaRPr>
          </a:p>
        </p:txBody>
      </p:sp>
      <p:sp>
        <p:nvSpPr>
          <p:cNvPr id="8" name="Rounded Rectangular Callout 7"/>
          <p:cNvSpPr/>
          <p:nvPr/>
        </p:nvSpPr>
        <p:spPr>
          <a:xfrm>
            <a:off x="7249522" y="4005064"/>
            <a:ext cx="1743239" cy="665136"/>
          </a:xfrm>
          <a:prstGeom prst="wedgeRoundRectCallout">
            <a:avLst>
              <a:gd name="adj1" fmla="val -74453"/>
              <a:gd name="adj2" fmla="val -396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S5, S7:Review test execution reports</a:t>
            </a:r>
          </a:p>
        </p:txBody>
      </p:sp>
    </p:spTree>
    <p:extLst>
      <p:ext uri="{BB962C8B-B14F-4D97-AF65-F5344CB8AC3E}">
        <p14:creationId xmlns:p14="http://schemas.microsoft.com/office/powerpoint/2010/main" val="5890314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Traceability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556792"/>
            <a:ext cx="7089029" cy="406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6093296"/>
            <a:ext cx="2565126" cy="600164"/>
          </a:xfrm>
          <a:prstGeom prst="rect">
            <a:avLst/>
          </a:prstGeom>
          <a:noFill/>
          <a:ln>
            <a:solidFill>
              <a:schemeClr val="accent1"/>
            </a:solidFill>
            <a:prstDash val="dash"/>
          </a:ln>
        </p:spPr>
        <p:txBody>
          <a:bodyPr wrap="none" rtlCol="0">
            <a:spAutoFit/>
          </a:bodyPr>
          <a:lstStyle/>
          <a:p>
            <a:r>
              <a:rPr lang="en-GB" sz="1100" dirty="0" smtClean="0">
                <a:latin typeface="Arial" pitchFamily="34" charset="0"/>
                <a:cs typeface="Arial" pitchFamily="34" charset="0"/>
              </a:rPr>
              <a:t>Tools and Formats:</a:t>
            </a:r>
          </a:p>
          <a:p>
            <a:pPr lvl="1"/>
            <a:r>
              <a:rPr lang="en-GB" sz="1100" dirty="0" smtClean="0"/>
              <a:t>Word</a:t>
            </a:r>
            <a:r>
              <a:rPr lang="en-GB" sz="1100" dirty="0"/>
              <a:t>, Excel, DOORS, </a:t>
            </a:r>
            <a:r>
              <a:rPr lang="en-GB" sz="1100" dirty="0" err="1" smtClean="0"/>
              <a:t>MuPAD</a:t>
            </a:r>
            <a:endParaRPr lang="en-GB" sz="1100" dirty="0" smtClean="0"/>
          </a:p>
          <a:p>
            <a:pPr lvl="1"/>
            <a:r>
              <a:rPr lang="en-GB" sz="1100" dirty="0" smtClean="0"/>
              <a:t>text</a:t>
            </a:r>
            <a:r>
              <a:rPr lang="en-GB" sz="1100" dirty="0"/>
              <a:t>, html, </a:t>
            </a:r>
            <a:r>
              <a:rPr lang="en-GB" sz="1100" dirty="0" err="1"/>
              <a:t>pdf</a:t>
            </a:r>
            <a:r>
              <a:rPr lang="en-GB" sz="1100" dirty="0"/>
              <a:t>, URL</a:t>
            </a:r>
            <a:endParaRPr lang="en-GB" sz="1100" dirty="0">
              <a:latin typeface="Arial" pitchFamily="34" charset="0"/>
              <a:cs typeface="Arial" pitchFamily="34" charset="0"/>
            </a:endParaRPr>
          </a:p>
        </p:txBody>
      </p:sp>
    </p:spTree>
    <p:extLst>
      <p:ext uri="{BB962C8B-B14F-4D97-AF65-F5344CB8AC3E}">
        <p14:creationId xmlns:p14="http://schemas.microsoft.com/office/powerpoint/2010/main" val="1649582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Septentrio</a:t>
            </a:r>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1403498" y="1743740"/>
            <a:ext cx="5976105" cy="460389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14300" y="3095625"/>
            <a:ext cx="8915400" cy="666750"/>
          </a:xfrm>
          <a:prstGeom prst="rect">
            <a:avLst/>
          </a:prstGeom>
          <a:noFill/>
          <a:ln w="9525">
            <a:noFill/>
            <a:miter lim="800000"/>
            <a:headEnd/>
            <a:tailEnd/>
          </a:ln>
        </p:spPr>
      </p:pic>
      <p:sp>
        <p:nvSpPr>
          <p:cNvPr id="6" name="TextBox 5"/>
          <p:cNvSpPr txBox="1"/>
          <p:nvPr/>
        </p:nvSpPr>
        <p:spPr>
          <a:xfrm>
            <a:off x="632070" y="4348717"/>
            <a:ext cx="7670241" cy="276999"/>
          </a:xfrm>
          <a:prstGeom prst="rect">
            <a:avLst/>
          </a:prstGeom>
          <a:solidFill>
            <a:schemeClr val="bg1"/>
          </a:solidFill>
        </p:spPr>
        <p:txBody>
          <a:bodyPr wrap="none" rtlCol="0">
            <a:spAutoFit/>
          </a:bodyPr>
          <a:lstStyle/>
          <a:p>
            <a:r>
              <a:rPr lang="en-GB" sz="1200" dirty="0" smtClean="0">
                <a:latin typeface="Arial" pitchFamily="34" charset="0"/>
                <a:cs typeface="Arial" pitchFamily="34" charset="0"/>
                <a:hlinkClick r:id="rId4"/>
              </a:rPr>
              <a:t>http://www.mathworks.com/tagteam/72275_92004v00_developing-high-integrity-aircraft-approach-systems.pdf</a:t>
            </a:r>
            <a:endParaRPr lang="en-GB" sz="1200" dirty="0">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smtClean="0"/>
              <a:t>Verification of Coding and Integration Process (1)</a:t>
            </a:r>
            <a:endParaRPr lang="en-GB" sz="2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484784"/>
            <a:ext cx="6753225"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64288" y="377197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As above</a:t>
            </a:r>
          </a:p>
        </p:txBody>
      </p:sp>
      <p:sp>
        <p:nvSpPr>
          <p:cNvPr id="6" name="Rounded Rectangular Callout 5"/>
          <p:cNvSpPr/>
          <p:nvPr/>
        </p:nvSpPr>
        <p:spPr>
          <a:xfrm>
            <a:off x="7182956" y="198884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S8: Code inspector</a:t>
            </a:r>
          </a:p>
        </p:txBody>
      </p:sp>
      <p:sp>
        <p:nvSpPr>
          <p:cNvPr id="7" name="Rounded Rectangular Callout 6"/>
          <p:cNvSpPr/>
          <p:nvPr/>
        </p:nvSpPr>
        <p:spPr>
          <a:xfrm>
            <a:off x="7164288" y="53732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S8 Code Inspector.</a:t>
            </a:r>
          </a:p>
        </p:txBody>
      </p:sp>
      <p:sp>
        <p:nvSpPr>
          <p:cNvPr id="8" name="Rounded Rectangular Callout 7"/>
          <p:cNvSpPr/>
          <p:nvPr/>
        </p:nvSpPr>
        <p:spPr>
          <a:xfrm>
            <a:off x="7092280" y="4612428"/>
            <a:ext cx="1800200" cy="544764"/>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Polyspace (not shown in workshop)</a:t>
            </a:r>
          </a:p>
        </p:txBody>
      </p:sp>
      <p:sp>
        <p:nvSpPr>
          <p:cNvPr id="9" name="Rounded Rectangular Callout 8"/>
          <p:cNvSpPr/>
          <p:nvPr/>
        </p:nvSpPr>
        <p:spPr>
          <a:xfrm>
            <a:off x="7181849" y="282929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itchFamily="34" charset="0"/>
                <a:cs typeface="Arial" pitchFamily="34" charset="0"/>
              </a:rPr>
              <a:t>S8: Code </a:t>
            </a:r>
            <a:r>
              <a:rPr lang="en-GB" sz="1200" b="1" dirty="0" smtClean="0">
                <a:latin typeface="Arial" pitchFamily="34" charset="0"/>
                <a:cs typeface="Arial" pitchFamily="34" charset="0"/>
              </a:rPr>
              <a:t>inspector,</a:t>
            </a:r>
          </a:p>
          <a:p>
            <a:pPr algn="ctr"/>
            <a:r>
              <a:rPr lang="en-GB" sz="1200" b="1" dirty="0" smtClean="0">
                <a:latin typeface="Arial" pitchFamily="34" charset="0"/>
                <a:cs typeface="Arial" pitchFamily="34" charset="0"/>
              </a:rPr>
              <a:t>Polyspace</a:t>
            </a:r>
            <a:endParaRPr lang="en-GB" sz="1200" b="1" dirty="0">
              <a:latin typeface="Arial" pitchFamily="34" charset="0"/>
              <a:cs typeface="Arial" pitchFamily="34" charset="0"/>
            </a:endParaRPr>
          </a:p>
        </p:txBody>
      </p:sp>
    </p:spTree>
    <p:extLst>
      <p:ext uri="{BB962C8B-B14F-4D97-AF65-F5344CB8AC3E}">
        <p14:creationId xmlns:p14="http://schemas.microsoft.com/office/powerpoint/2010/main" val="2542779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621"/>
          <a:stretch/>
        </p:blipFill>
        <p:spPr bwMode="auto">
          <a:xfrm>
            <a:off x="4512442" y="3284984"/>
            <a:ext cx="3227910" cy="32312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352550" y="457200"/>
            <a:ext cx="4011538" cy="1027584"/>
          </a:xfrm>
        </p:spPr>
        <p:txBody>
          <a:bodyPr/>
          <a:lstStyle/>
          <a:p>
            <a:r>
              <a:rPr lang="en-GB" dirty="0" smtClean="0"/>
              <a:t>Measure Equivalence vs. Implementation</a:t>
            </a:r>
            <a:endParaRPr lang="en-US" sz="2400" dirty="0">
              <a:solidFill>
                <a:srgbClr val="993200"/>
              </a:solidFill>
            </a:endParaRPr>
          </a:p>
        </p:txBody>
      </p:sp>
      <p:sp>
        <p:nvSpPr>
          <p:cNvPr id="3" name="Content Placeholder 2"/>
          <p:cNvSpPr>
            <a:spLocks noGrp="1"/>
          </p:cNvSpPr>
          <p:nvPr>
            <p:ph sz="half" idx="1"/>
          </p:nvPr>
        </p:nvSpPr>
        <p:spPr>
          <a:xfrm>
            <a:off x="457200" y="1951037"/>
            <a:ext cx="3886200" cy="4297363"/>
          </a:xfrm>
        </p:spPr>
        <p:txBody>
          <a:bodyPr/>
          <a:lstStyle/>
          <a:p>
            <a:pPr marL="0" indent="0">
              <a:spcBef>
                <a:spcPts val="0"/>
              </a:spcBef>
              <a:spcAft>
                <a:spcPts val="600"/>
              </a:spcAft>
              <a:buClr>
                <a:srgbClr val="125687"/>
              </a:buClr>
              <a:buSzTx/>
              <a:buNone/>
            </a:pPr>
            <a:r>
              <a:rPr lang="en-US" sz="2000" b="1" dirty="0" smtClean="0"/>
              <a:t>Independently </a:t>
            </a:r>
            <a:r>
              <a:rPr lang="de-DE" sz="2000" b="1" dirty="0" err="1" smtClean="0"/>
              <a:t>verify</a:t>
            </a:r>
            <a:r>
              <a:rPr lang="de-DE" sz="2000" b="1" dirty="0" smtClean="0"/>
              <a:t> </a:t>
            </a:r>
            <a:r>
              <a:rPr lang="de-DE" sz="2000" b="1" dirty="0" err="1" smtClean="0"/>
              <a:t>that</a:t>
            </a:r>
            <a:r>
              <a:rPr lang="de-DE" sz="2000" b="1" dirty="0" smtClean="0"/>
              <a:t> Embedded </a:t>
            </a:r>
            <a:r>
              <a:rPr lang="de-DE" sz="2000" b="1" dirty="0" err="1" smtClean="0"/>
              <a:t>Coder</a:t>
            </a:r>
            <a:r>
              <a:rPr lang="de-DE" sz="2000" b="1" dirty="0" smtClean="0"/>
              <a:t> </a:t>
            </a:r>
            <a:r>
              <a:rPr lang="de-DE" sz="2000" b="1" dirty="0" err="1" smtClean="0"/>
              <a:t>generated</a:t>
            </a:r>
            <a:r>
              <a:rPr lang="de-DE" sz="2000" b="1" dirty="0" smtClean="0"/>
              <a:t> </a:t>
            </a:r>
            <a:r>
              <a:rPr lang="en-US" sz="2000" b="1" dirty="0" smtClean="0"/>
              <a:t>code traces to and complies with low-level requirements</a:t>
            </a:r>
            <a:br>
              <a:rPr lang="en-US" sz="2000" b="1" dirty="0" smtClean="0"/>
            </a:br>
            <a:endParaRPr lang="en-US" sz="1000" b="1" dirty="0" smtClean="0">
              <a:solidFill>
                <a:prstClr val="black"/>
              </a:solidFill>
            </a:endParaRPr>
          </a:p>
          <a:p>
            <a:pPr>
              <a:spcBef>
                <a:spcPts val="0"/>
              </a:spcBef>
              <a:spcAft>
                <a:spcPts val="1200"/>
              </a:spcAft>
            </a:pPr>
            <a:r>
              <a:rPr lang="en-US" sz="1800" dirty="0" smtClean="0"/>
              <a:t>Demonstrate that model and source code match structurally and functionally</a:t>
            </a:r>
          </a:p>
          <a:p>
            <a:pPr>
              <a:spcBef>
                <a:spcPts val="0"/>
              </a:spcBef>
              <a:spcAft>
                <a:spcPts val="1200"/>
              </a:spcAft>
            </a:pPr>
            <a:r>
              <a:rPr lang="de-DE" sz="1800" dirty="0" smtClean="0"/>
              <a:t>Provide model </a:t>
            </a:r>
            <a:r>
              <a:rPr lang="de-DE" sz="1800" dirty="0" smtClean="0">
                <a:sym typeface="Wingdings"/>
              </a:rPr>
              <a:t></a:t>
            </a:r>
            <a:r>
              <a:rPr lang="de-DE" sz="1800" dirty="0" smtClean="0"/>
              <a:t>code traceability data</a:t>
            </a:r>
          </a:p>
          <a:p>
            <a:pPr>
              <a:spcBef>
                <a:spcPts val="0"/>
              </a:spcBef>
              <a:spcAft>
                <a:spcPts val="1200"/>
              </a:spcAft>
            </a:pPr>
            <a:r>
              <a:rPr lang="de-DE" sz="1800" dirty="0" smtClean="0"/>
              <a:t>Eliminate/reduce manual code reviews for DO-178 software</a:t>
            </a:r>
          </a:p>
          <a:p>
            <a:pPr>
              <a:spcBef>
                <a:spcPts val="0"/>
              </a:spcBef>
              <a:spcAft>
                <a:spcPts val="1200"/>
              </a:spcAft>
            </a:pPr>
            <a:r>
              <a:rPr lang="en-US" sz="1800" dirty="0" smtClean="0"/>
              <a:t>Same certification credits as qualified code generator</a:t>
            </a:r>
            <a:endParaRPr lang="en-US" sz="1800" dirty="0" smtClean="0">
              <a:sym typeface="Wingdings" pitchFamily="2" charset="2"/>
            </a:endParaRPr>
          </a:p>
          <a:p>
            <a:endParaRPr lang="en-US" sz="1800" dirty="0" smtClean="0">
              <a:solidFill>
                <a:prstClr val="black"/>
              </a:solidFill>
            </a:endParaRPr>
          </a:p>
        </p:txBody>
      </p:sp>
      <p:grpSp>
        <p:nvGrpSpPr>
          <p:cNvPr id="4" name="Group 26"/>
          <p:cNvGrpSpPr/>
          <p:nvPr/>
        </p:nvGrpSpPr>
        <p:grpSpPr>
          <a:xfrm>
            <a:off x="5661234" y="1268760"/>
            <a:ext cx="3177988" cy="2299624"/>
            <a:chOff x="1349188" y="3108810"/>
            <a:chExt cx="4038600" cy="2758592"/>
          </a:xfrm>
        </p:grpSpPr>
        <p:sp>
          <p:nvSpPr>
            <p:cNvPr id="28" name="Rectangle 8"/>
            <p:cNvSpPr>
              <a:spLocks noChangeArrowheads="1"/>
            </p:cNvSpPr>
            <p:nvPr/>
          </p:nvSpPr>
          <p:spPr bwMode="auto">
            <a:xfrm rot="16200000">
              <a:off x="1996886" y="2476500"/>
              <a:ext cx="2743204" cy="4038600"/>
            </a:xfrm>
            <a:prstGeom prst="rect">
              <a:avLst/>
            </a:prstGeom>
            <a:solidFill>
              <a:schemeClr val="bg1"/>
            </a:solidFill>
            <a:ln w="9525">
              <a:solidFill>
                <a:schemeClr val="tx1"/>
              </a:solidFill>
              <a:miter lim="800000"/>
              <a:headEnd/>
              <a:tailEnd/>
            </a:ln>
          </p:spPr>
          <p:txBody>
            <a:bodyPr wrap="none" anchor="ctr"/>
            <a:lstStyle/>
            <a:p>
              <a:endParaRPr lang="en-US" sz="1600" dirty="0"/>
            </a:p>
          </p:txBody>
        </p:sp>
        <p:cxnSp>
          <p:nvCxnSpPr>
            <p:cNvPr id="29" name="AutoShape 9"/>
            <p:cNvCxnSpPr>
              <a:cxnSpLocks noChangeShapeType="1"/>
              <a:stCxn id="32" idx="1"/>
              <a:endCxn id="31" idx="1"/>
            </p:cNvCxnSpPr>
            <p:nvPr/>
          </p:nvCxnSpPr>
          <p:spPr bwMode="auto">
            <a:xfrm rot="5400000">
              <a:off x="3338375" y="3833674"/>
              <a:ext cx="1588" cy="1933852"/>
            </a:xfrm>
            <a:prstGeom prst="curvedConnector3">
              <a:avLst>
                <a:gd name="adj1" fmla="val 40504987"/>
              </a:avLst>
            </a:prstGeom>
            <a:noFill/>
            <a:ln w="76200">
              <a:solidFill>
                <a:srgbClr val="FFFF00"/>
              </a:solidFill>
              <a:round/>
              <a:headEnd/>
              <a:tailEnd/>
            </a:ln>
          </p:spPr>
        </p:cxnSp>
        <p:cxnSp>
          <p:nvCxnSpPr>
            <p:cNvPr id="30" name="AutoShape 10"/>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76200">
              <a:solidFill>
                <a:srgbClr val="FFFF00"/>
              </a:solidFill>
              <a:round/>
              <a:headEnd/>
              <a:tailEnd/>
            </a:ln>
          </p:spPr>
        </p:cxnSp>
        <p:sp>
          <p:nvSpPr>
            <p:cNvPr id="31" name="Text Box 11"/>
            <p:cNvSpPr txBox="1">
              <a:spLocks noChangeArrowheads="1"/>
            </p:cNvSpPr>
            <p:nvPr/>
          </p:nvSpPr>
          <p:spPr bwMode="auto">
            <a:xfrm rot="16200000">
              <a:off x="2066649" y="3958202"/>
              <a:ext cx="609599" cy="1075196"/>
            </a:xfrm>
            <a:prstGeom prst="rect">
              <a:avLst/>
            </a:prstGeom>
            <a:solidFill>
              <a:srgbClr val="8DB0FF"/>
            </a:solidFill>
            <a:ln w="9525">
              <a:solidFill>
                <a:schemeClr val="tx1"/>
              </a:solidFill>
              <a:miter lim="800000"/>
              <a:headEnd/>
              <a:tailEnd/>
            </a:ln>
          </p:spPr>
          <p:txBody>
            <a:bodyPr wrap="square">
              <a:noAutofit/>
            </a:bodyPr>
            <a:lstStyle/>
            <a:p>
              <a:pPr algn="l"/>
              <a:endParaRPr lang="en-US" sz="1100" dirty="0">
                <a:latin typeface="Arial" charset="0"/>
              </a:endParaRPr>
            </a:p>
          </p:txBody>
        </p:sp>
        <p:sp>
          <p:nvSpPr>
            <p:cNvPr id="32" name="Text Box 12"/>
            <p:cNvSpPr txBox="1">
              <a:spLocks noChangeArrowheads="1"/>
            </p:cNvSpPr>
            <p:nvPr/>
          </p:nvSpPr>
          <p:spPr bwMode="auto">
            <a:xfrm rot="16200000">
              <a:off x="4000501" y="3924299"/>
              <a:ext cx="609600" cy="1143002"/>
            </a:xfrm>
            <a:prstGeom prst="rect">
              <a:avLst/>
            </a:prstGeom>
            <a:solidFill>
              <a:srgbClr val="8DB0FF"/>
            </a:solidFill>
            <a:ln w="9525">
              <a:solidFill>
                <a:schemeClr val="tx1"/>
              </a:solidFill>
              <a:miter lim="800000"/>
              <a:headEnd/>
              <a:tailEnd/>
            </a:ln>
          </p:spPr>
          <p:txBody>
            <a:bodyPr wrap="square">
              <a:noAutofit/>
            </a:bodyPr>
            <a:lstStyle/>
            <a:p>
              <a:pPr algn="l"/>
              <a:endParaRPr lang="en-US" sz="1100" dirty="0">
                <a:latin typeface="Arial" charset="0"/>
              </a:endParaRPr>
            </a:p>
          </p:txBody>
        </p:sp>
        <p:cxnSp>
          <p:nvCxnSpPr>
            <p:cNvPr id="33" name="AutoShape 13"/>
            <p:cNvCxnSpPr>
              <a:cxnSpLocks noChangeShapeType="1"/>
              <a:stCxn id="31" idx="2"/>
              <a:endCxn id="32" idx="0"/>
            </p:cNvCxnSpPr>
            <p:nvPr/>
          </p:nvCxnSpPr>
          <p:spPr bwMode="auto">
            <a:xfrm>
              <a:off x="2909047" y="4495800"/>
              <a:ext cx="824753" cy="1588"/>
            </a:xfrm>
            <a:prstGeom prst="straightConnector1">
              <a:avLst/>
            </a:prstGeom>
            <a:noFill/>
            <a:ln w="9525">
              <a:solidFill>
                <a:schemeClr val="tx1"/>
              </a:solidFill>
              <a:round/>
              <a:headEnd/>
              <a:tailEnd type="triangle" w="med" len="med"/>
            </a:ln>
          </p:spPr>
        </p:cxnSp>
        <p:sp>
          <p:nvSpPr>
            <p:cNvPr id="34" name="Text Box 14"/>
            <p:cNvSpPr txBox="1">
              <a:spLocks noChangeArrowheads="1"/>
            </p:cNvSpPr>
            <p:nvPr/>
          </p:nvSpPr>
          <p:spPr bwMode="auto">
            <a:xfrm>
              <a:off x="2814781" y="4524862"/>
              <a:ext cx="1061738" cy="479966"/>
            </a:xfrm>
            <a:prstGeom prst="rect">
              <a:avLst/>
            </a:prstGeom>
            <a:noFill/>
            <a:ln w="9525">
              <a:noFill/>
              <a:miter lim="800000"/>
              <a:headEnd/>
              <a:tailEnd/>
            </a:ln>
          </p:spPr>
          <p:txBody>
            <a:bodyPr wrap="none">
              <a:spAutoFit/>
            </a:bodyPr>
            <a:lstStyle/>
            <a:p>
              <a:pPr algn="ctr"/>
              <a:r>
                <a:rPr lang="en-US" sz="1000" dirty="0" smtClean="0">
                  <a:latin typeface="Arial" charset="0"/>
                </a:rPr>
                <a:t>Embedded </a:t>
              </a:r>
              <a:br>
                <a:rPr lang="en-US" sz="1000" dirty="0" smtClean="0">
                  <a:latin typeface="Arial" charset="0"/>
                </a:rPr>
              </a:br>
              <a:r>
                <a:rPr lang="en-US" sz="1000" dirty="0" smtClean="0">
                  <a:latin typeface="Arial" charset="0"/>
                </a:rPr>
                <a:t>Coder</a:t>
              </a:r>
              <a:endParaRPr lang="en-US" sz="1000" dirty="0">
                <a:latin typeface="Arial" charset="0"/>
              </a:endParaRPr>
            </a:p>
          </p:txBody>
        </p:sp>
        <p:cxnSp>
          <p:nvCxnSpPr>
            <p:cNvPr id="35" name="AutoShape 15"/>
            <p:cNvCxnSpPr>
              <a:cxnSpLocks noChangeShapeType="1"/>
              <a:stCxn id="41" idx="0"/>
              <a:endCxn id="41" idx="1"/>
            </p:cNvCxnSpPr>
            <p:nvPr/>
          </p:nvCxnSpPr>
          <p:spPr bwMode="auto">
            <a:xfrm rot="16200000" flipH="1" flipV="1">
              <a:off x="3779745" y="4189880"/>
              <a:ext cx="114300" cy="152400"/>
            </a:xfrm>
            <a:prstGeom prst="curvedConnector4">
              <a:avLst>
                <a:gd name="adj1" fmla="val -200000"/>
                <a:gd name="adj2" fmla="val 250000"/>
              </a:avLst>
            </a:prstGeom>
            <a:noFill/>
            <a:ln w="9525">
              <a:solidFill>
                <a:schemeClr val="tx1"/>
              </a:solidFill>
              <a:prstDash val="sysDot"/>
              <a:round/>
              <a:headEnd/>
              <a:tailEnd type="triangle" w="med" len="med"/>
            </a:ln>
          </p:spPr>
        </p:cxnSp>
        <p:cxnSp>
          <p:nvCxnSpPr>
            <p:cNvPr id="36" name="AutoShape 16"/>
            <p:cNvCxnSpPr>
              <a:cxnSpLocks noChangeShapeType="1"/>
              <a:stCxn id="32" idx="1"/>
              <a:endCxn id="31" idx="1"/>
            </p:cNvCxnSpPr>
            <p:nvPr/>
          </p:nvCxnSpPr>
          <p:spPr bwMode="auto">
            <a:xfrm rot="5400000">
              <a:off x="3338375" y="3833674"/>
              <a:ext cx="1588" cy="1933852"/>
            </a:xfrm>
            <a:prstGeom prst="curvedConnector3">
              <a:avLst>
                <a:gd name="adj1" fmla="val 41351776"/>
              </a:avLst>
            </a:prstGeom>
            <a:noFill/>
            <a:ln w="9525">
              <a:solidFill>
                <a:schemeClr val="tx1"/>
              </a:solidFill>
              <a:prstDash val="dash"/>
              <a:round/>
              <a:headEnd type="triangle" w="med" len="med"/>
              <a:tailEnd type="triangle" w="med" len="med"/>
            </a:ln>
          </p:spPr>
        </p:cxnSp>
        <p:cxnSp>
          <p:nvCxnSpPr>
            <p:cNvPr id="37" name="AutoShape 17"/>
            <p:cNvCxnSpPr>
              <a:cxnSpLocks noChangeShapeType="1"/>
              <a:stCxn id="32" idx="3"/>
              <a:endCxn id="31" idx="3"/>
            </p:cNvCxnSpPr>
            <p:nvPr/>
          </p:nvCxnSpPr>
          <p:spPr bwMode="auto">
            <a:xfrm rot="16200000" flipH="1" flipV="1">
              <a:off x="3338374" y="3224074"/>
              <a:ext cx="1" cy="1933852"/>
            </a:xfrm>
            <a:prstGeom prst="curvedConnector3">
              <a:avLst>
                <a:gd name="adj1" fmla="val -49530100000"/>
              </a:avLst>
            </a:prstGeom>
            <a:noFill/>
            <a:ln w="9525">
              <a:solidFill>
                <a:schemeClr val="tx1"/>
              </a:solidFill>
              <a:prstDash val="dashDot"/>
              <a:round/>
              <a:headEnd/>
              <a:tailEnd type="triangle" w="med" len="med"/>
            </a:ln>
          </p:spPr>
        </p:cxnSp>
        <p:sp>
          <p:nvSpPr>
            <p:cNvPr id="38" name="Text Box 18"/>
            <p:cNvSpPr txBox="1">
              <a:spLocks noChangeArrowheads="1"/>
            </p:cNvSpPr>
            <p:nvPr/>
          </p:nvSpPr>
          <p:spPr bwMode="auto">
            <a:xfrm>
              <a:off x="2822159" y="3108810"/>
              <a:ext cx="1087410" cy="536126"/>
            </a:xfrm>
            <a:prstGeom prst="rect">
              <a:avLst/>
            </a:prstGeom>
            <a:noFill/>
            <a:ln w="9525">
              <a:noFill/>
              <a:miter lim="800000"/>
              <a:headEnd/>
              <a:tailEnd/>
            </a:ln>
          </p:spPr>
          <p:txBody>
            <a:bodyPr wrap="none">
              <a:spAutoFit/>
            </a:bodyPr>
            <a:lstStyle/>
            <a:p>
              <a:pPr algn="ctr"/>
              <a:r>
                <a:rPr lang="en-US" sz="1200" dirty="0" smtClean="0">
                  <a:latin typeface="Arial" charset="0"/>
                </a:rPr>
                <a:t>Code</a:t>
              </a:r>
            </a:p>
            <a:p>
              <a:pPr algn="ctr"/>
              <a:r>
                <a:rPr lang="en-US" sz="1200" dirty="0" smtClean="0">
                  <a:latin typeface="Arial" charset="0"/>
                </a:rPr>
                <a:t>verification</a:t>
              </a:r>
              <a:endParaRPr lang="en-US" sz="1200" dirty="0">
                <a:latin typeface="Arial" charset="0"/>
              </a:endParaRPr>
            </a:p>
          </p:txBody>
        </p:sp>
        <p:sp>
          <p:nvSpPr>
            <p:cNvPr id="39" name="Line 20"/>
            <p:cNvSpPr>
              <a:spLocks noChangeShapeType="1"/>
            </p:cNvSpPr>
            <p:nvPr/>
          </p:nvSpPr>
          <p:spPr bwMode="auto">
            <a:xfrm rot="16200000">
              <a:off x="1689100" y="4330700"/>
              <a:ext cx="0" cy="330200"/>
            </a:xfrm>
            <a:prstGeom prst="line">
              <a:avLst/>
            </a:prstGeom>
            <a:noFill/>
            <a:ln w="9525">
              <a:solidFill>
                <a:schemeClr val="tx1"/>
              </a:solidFill>
              <a:round/>
              <a:headEnd/>
              <a:tailEnd type="triangle" w="med" len="med"/>
            </a:ln>
          </p:spPr>
          <p:txBody>
            <a:bodyPr/>
            <a:lstStyle/>
            <a:p>
              <a:endParaRPr lang="en-US" sz="1600" dirty="0"/>
            </a:p>
          </p:txBody>
        </p:sp>
        <p:sp>
          <p:nvSpPr>
            <p:cNvPr id="40" name="Line 21"/>
            <p:cNvSpPr>
              <a:spLocks noChangeShapeType="1"/>
            </p:cNvSpPr>
            <p:nvPr/>
          </p:nvSpPr>
          <p:spPr bwMode="auto">
            <a:xfrm rot="16200000" flipH="1">
              <a:off x="5027613" y="4344988"/>
              <a:ext cx="0" cy="301625"/>
            </a:xfrm>
            <a:prstGeom prst="line">
              <a:avLst/>
            </a:prstGeom>
            <a:noFill/>
            <a:ln w="9525">
              <a:solidFill>
                <a:schemeClr val="tx1"/>
              </a:solidFill>
              <a:round/>
              <a:headEnd/>
              <a:tailEnd type="triangle" w="med" len="med"/>
            </a:ln>
          </p:spPr>
          <p:txBody>
            <a:bodyPr/>
            <a:lstStyle/>
            <a:p>
              <a:endParaRPr lang="en-US" sz="1600" dirty="0"/>
            </a:p>
          </p:txBody>
        </p:sp>
        <p:sp>
          <p:nvSpPr>
            <p:cNvPr id="41" name="Rectangle 40"/>
            <p:cNvSpPr/>
            <p:nvPr/>
          </p:nvSpPr>
          <p:spPr>
            <a:xfrm>
              <a:off x="3760695" y="4208930"/>
              <a:ext cx="3048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smtClean="0">
                <a:latin typeface="Arial" pitchFamily="34" charset="0"/>
                <a:cs typeface="Arial" pitchFamily="34" charset="0"/>
              </a:endParaRPr>
            </a:p>
          </p:txBody>
        </p:sp>
        <p:sp>
          <p:nvSpPr>
            <p:cNvPr id="42" name="Text Box 18"/>
            <p:cNvSpPr txBox="1">
              <a:spLocks noChangeArrowheads="1"/>
            </p:cNvSpPr>
            <p:nvPr/>
          </p:nvSpPr>
          <p:spPr bwMode="auto">
            <a:xfrm>
              <a:off x="2543996" y="5514201"/>
              <a:ext cx="1572013" cy="321676"/>
            </a:xfrm>
            <a:prstGeom prst="rect">
              <a:avLst/>
            </a:prstGeom>
            <a:noFill/>
            <a:ln w="9525">
              <a:noFill/>
              <a:miter lim="800000"/>
              <a:headEnd/>
              <a:tailEnd/>
            </a:ln>
          </p:spPr>
          <p:txBody>
            <a:bodyPr wrap="none">
              <a:spAutoFit/>
            </a:bodyPr>
            <a:lstStyle/>
            <a:p>
              <a:pPr algn="ctr"/>
              <a:r>
                <a:rPr lang="en-US" sz="1200" dirty="0" smtClean="0">
                  <a:latin typeface="Arial" charset="0"/>
                </a:rPr>
                <a:t>Code traceability</a:t>
              </a:r>
              <a:endParaRPr lang="en-US" sz="1200" dirty="0">
                <a:latin typeface="Arial" charset="0"/>
              </a:endParaRPr>
            </a:p>
          </p:txBody>
        </p:sp>
        <p:sp>
          <p:nvSpPr>
            <p:cNvPr id="43" name="Text Box 18"/>
            <p:cNvSpPr txBox="1">
              <a:spLocks noChangeArrowheads="1"/>
            </p:cNvSpPr>
            <p:nvPr/>
          </p:nvSpPr>
          <p:spPr bwMode="auto">
            <a:xfrm>
              <a:off x="3686125" y="4343400"/>
              <a:ext cx="1239443" cy="321676"/>
            </a:xfrm>
            <a:prstGeom prst="rect">
              <a:avLst/>
            </a:prstGeom>
            <a:noFill/>
            <a:ln w="9525">
              <a:noFill/>
              <a:miter lim="800000"/>
              <a:headEnd/>
              <a:tailEnd/>
            </a:ln>
          </p:spPr>
          <p:txBody>
            <a:bodyPr wrap="none">
              <a:spAutoFit/>
            </a:bodyPr>
            <a:lstStyle/>
            <a:p>
              <a:pPr algn="ctr"/>
              <a:r>
                <a:rPr lang="en-US" sz="1200" dirty="0" smtClean="0">
                  <a:latin typeface="Arial" charset="0"/>
                </a:rPr>
                <a:t>Source code</a:t>
              </a:r>
              <a:endParaRPr lang="en-US" sz="1200" dirty="0">
                <a:latin typeface="Arial" charset="0"/>
              </a:endParaRPr>
            </a:p>
          </p:txBody>
        </p:sp>
        <p:sp>
          <p:nvSpPr>
            <p:cNvPr id="44" name="Text Box 18"/>
            <p:cNvSpPr txBox="1">
              <a:spLocks noChangeArrowheads="1"/>
            </p:cNvSpPr>
            <p:nvPr/>
          </p:nvSpPr>
          <p:spPr bwMode="auto">
            <a:xfrm>
              <a:off x="2004405" y="4343400"/>
              <a:ext cx="713032" cy="321676"/>
            </a:xfrm>
            <a:prstGeom prst="rect">
              <a:avLst/>
            </a:prstGeom>
            <a:noFill/>
            <a:ln w="9525">
              <a:noFill/>
              <a:miter lim="800000"/>
              <a:headEnd/>
              <a:tailEnd/>
            </a:ln>
          </p:spPr>
          <p:txBody>
            <a:bodyPr wrap="none">
              <a:spAutoFit/>
            </a:bodyPr>
            <a:lstStyle/>
            <a:p>
              <a:pPr algn="ctr"/>
              <a:r>
                <a:rPr lang="en-US" sz="1200" dirty="0" smtClean="0">
                  <a:latin typeface="Arial" charset="0"/>
                </a:rPr>
                <a:t>Model</a:t>
              </a:r>
              <a:endParaRPr lang="en-US" sz="1200" dirty="0">
                <a:latin typeface="Arial" charset="0"/>
              </a:endParaRPr>
            </a:p>
          </p:txBody>
        </p:sp>
      </p:grpSp>
      <p:pic>
        <p:nvPicPr>
          <p:cNvPr id="27" name="Picture 2" descr="C:\Users\mconrad\AppData\Local\Microsoft\Windows\Temporary Internet Files\Content.IE5\S5NA18VW\MM900282788[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04800"/>
            <a:ext cx="127635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0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Simulink Code Inspector</a:t>
            </a:r>
            <a:endParaRPr lang="en-GB" dirty="0"/>
          </a:p>
        </p:txBody>
      </p:sp>
      <p:pic>
        <p:nvPicPr>
          <p:cNvPr id="8194" name="Picture 2"/>
          <p:cNvPicPr>
            <a:picLocks noChangeAspect="1" noChangeArrowheads="1"/>
          </p:cNvPicPr>
          <p:nvPr/>
        </p:nvPicPr>
        <p:blipFill>
          <a:blip r:embed="rId2" cstate="print"/>
          <a:srcRect/>
          <a:stretch>
            <a:fillRect/>
          </a:stretch>
        </p:blipFill>
        <p:spPr bwMode="auto">
          <a:xfrm>
            <a:off x="1259632" y="1340768"/>
            <a:ext cx="6516687" cy="48686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Simulink Code Inspector</a:t>
            </a:r>
            <a:endParaRPr lang="en-GB" dirty="0"/>
          </a:p>
        </p:txBody>
      </p:sp>
      <p:sp>
        <p:nvSpPr>
          <p:cNvPr id="4" name="Content Placeholder 3"/>
          <p:cNvSpPr>
            <a:spLocks noGrp="1"/>
          </p:cNvSpPr>
          <p:nvPr>
            <p:ph sz="half" idx="1"/>
          </p:nvPr>
        </p:nvSpPr>
        <p:spPr>
          <a:xfrm>
            <a:off x="251520" y="1600200"/>
            <a:ext cx="4392488" cy="4648199"/>
          </a:xfrm>
        </p:spPr>
        <p:txBody>
          <a:bodyPr/>
          <a:lstStyle/>
          <a:p>
            <a:r>
              <a:rPr lang="en-GB" sz="2000" dirty="0" smtClean="0"/>
              <a:t>Will accept:</a:t>
            </a:r>
          </a:p>
          <a:p>
            <a:pPr lvl="1"/>
            <a:r>
              <a:rPr lang="en-GB" sz="1600" dirty="0" smtClean="0"/>
              <a:t>Renaming, Reordering of local variables</a:t>
            </a:r>
          </a:p>
          <a:p>
            <a:pPr lvl="1"/>
            <a:r>
              <a:rPr lang="en-GB" sz="1600" dirty="0" smtClean="0"/>
              <a:t>Swapping independent lines of code</a:t>
            </a:r>
          </a:p>
          <a:p>
            <a:pPr lvl="1"/>
            <a:r>
              <a:rPr lang="en-GB" sz="1600" dirty="0" smtClean="0"/>
              <a:t>Swapping ‘</a:t>
            </a:r>
            <a:r>
              <a:rPr lang="en-GB" sz="1600" dirty="0" smtClean="0">
                <a:solidFill>
                  <a:srgbClr val="00B050"/>
                </a:solidFill>
                <a:latin typeface="Courier New" pitchFamily="49" charset="0"/>
                <a:cs typeface="Courier New" pitchFamily="49" charset="0"/>
              </a:rPr>
              <a:t>+</a:t>
            </a:r>
            <a:r>
              <a:rPr lang="en-GB" sz="1600" dirty="0" smtClean="0"/>
              <a:t>’ or ‘</a:t>
            </a:r>
            <a:r>
              <a:rPr lang="en-GB" sz="1600" dirty="0" smtClean="0">
                <a:solidFill>
                  <a:srgbClr val="00B050"/>
                </a:solidFill>
                <a:latin typeface="Courier New" pitchFamily="49" charset="0"/>
                <a:cs typeface="Courier New" pitchFamily="49" charset="0"/>
              </a:rPr>
              <a:t>*</a:t>
            </a:r>
            <a:r>
              <a:rPr lang="en-GB" sz="1600" dirty="0" smtClean="0"/>
              <a:t>’ operands</a:t>
            </a:r>
          </a:p>
          <a:p>
            <a:pPr lvl="1"/>
            <a:r>
              <a:rPr lang="en-GB" sz="1600" dirty="0" smtClean="0"/>
              <a:t>New or deleted comments</a:t>
            </a:r>
          </a:p>
          <a:p>
            <a:pPr lvl="1"/>
            <a:endParaRPr lang="en-GB" sz="1800" dirty="0"/>
          </a:p>
          <a:p>
            <a:r>
              <a:rPr lang="en-GB" sz="2000" dirty="0" smtClean="0"/>
              <a:t>Will accept and warn:</a:t>
            </a:r>
          </a:p>
          <a:p>
            <a:pPr lvl="1"/>
            <a:r>
              <a:rPr lang="en-GB" sz="1600" dirty="0"/>
              <a:t>Introducing extra local variables and splitting a line of code using them</a:t>
            </a:r>
          </a:p>
          <a:p>
            <a:pPr lvl="1"/>
            <a:r>
              <a:rPr lang="en-GB" sz="1600" dirty="0"/>
              <a:t>Transform </a:t>
            </a:r>
            <a:r>
              <a:rPr lang="en-GB" sz="1600" dirty="0" smtClean="0"/>
              <a:t>‘</a:t>
            </a:r>
            <a:r>
              <a:rPr lang="en-GB" sz="1600" dirty="0" smtClean="0">
                <a:solidFill>
                  <a:srgbClr val="00B050"/>
                </a:solidFill>
                <a:latin typeface="Courier New" pitchFamily="49" charset="0"/>
                <a:cs typeface="Courier New" pitchFamily="49" charset="0"/>
              </a:rPr>
              <a:t>3.0</a:t>
            </a:r>
            <a:r>
              <a:rPr lang="en-GB" sz="1600" dirty="0" smtClean="0"/>
              <a:t>’ </a:t>
            </a:r>
            <a:r>
              <a:rPr lang="en-GB" sz="1600" dirty="0"/>
              <a:t>to ‘</a:t>
            </a:r>
            <a:r>
              <a:rPr lang="en-GB" sz="1600" dirty="0">
                <a:solidFill>
                  <a:srgbClr val="00B050"/>
                </a:solidFill>
                <a:latin typeface="Courier New" pitchFamily="49" charset="0"/>
                <a:cs typeface="Courier New" pitchFamily="49" charset="0"/>
              </a:rPr>
              <a:t>(</a:t>
            </a:r>
            <a:r>
              <a:rPr lang="en-GB" sz="1600" dirty="0" smtClean="0">
                <a:solidFill>
                  <a:srgbClr val="00B050"/>
                </a:solidFill>
                <a:latin typeface="Courier New" pitchFamily="49" charset="0"/>
                <a:cs typeface="Courier New" pitchFamily="49" charset="0"/>
              </a:rPr>
              <a:t>2.0+1.0)</a:t>
            </a:r>
            <a:r>
              <a:rPr lang="en-GB" sz="1600" dirty="0" smtClean="0"/>
              <a:t>’</a:t>
            </a:r>
            <a:endParaRPr lang="en-GB" sz="1600" dirty="0"/>
          </a:p>
          <a:p>
            <a:pPr lvl="1"/>
            <a:r>
              <a:rPr lang="en-GB" sz="1600" dirty="0"/>
              <a:t>Adding harmless lines ‘</a:t>
            </a:r>
            <a:r>
              <a:rPr lang="en-GB" sz="1600" dirty="0">
                <a:solidFill>
                  <a:srgbClr val="00B050"/>
                </a:solidFill>
                <a:latin typeface="Courier New" pitchFamily="49" charset="0"/>
                <a:cs typeface="Courier New" pitchFamily="49" charset="0"/>
              </a:rPr>
              <a:t>u=u+0.0;</a:t>
            </a:r>
            <a:r>
              <a:rPr lang="en-GB" sz="1600" dirty="0"/>
              <a:t>’</a:t>
            </a:r>
          </a:p>
          <a:p>
            <a:pPr lvl="1"/>
            <a:endParaRPr lang="en-GB" sz="1600" dirty="0"/>
          </a:p>
          <a:p>
            <a:pPr lvl="1"/>
            <a:endParaRPr lang="en-GB" sz="1800" dirty="0"/>
          </a:p>
        </p:txBody>
      </p:sp>
      <p:sp>
        <p:nvSpPr>
          <p:cNvPr id="5" name="Content Placeholder 4"/>
          <p:cNvSpPr>
            <a:spLocks noGrp="1"/>
          </p:cNvSpPr>
          <p:nvPr>
            <p:ph sz="half" idx="2"/>
          </p:nvPr>
        </p:nvSpPr>
        <p:spPr>
          <a:xfrm>
            <a:off x="4648200" y="1600200"/>
            <a:ext cx="4316288" cy="4648199"/>
          </a:xfrm>
        </p:spPr>
        <p:txBody>
          <a:bodyPr/>
          <a:lstStyle/>
          <a:p>
            <a:r>
              <a:rPr lang="en-GB" sz="2000" dirty="0" smtClean="0"/>
              <a:t>Will not validate</a:t>
            </a:r>
          </a:p>
          <a:p>
            <a:pPr lvl="1"/>
            <a:r>
              <a:rPr lang="en-GB" sz="1800" dirty="0" smtClean="0"/>
              <a:t>True changes</a:t>
            </a:r>
          </a:p>
          <a:p>
            <a:pPr lvl="2"/>
            <a:r>
              <a:rPr lang="en-GB" sz="1400" dirty="0"/>
              <a:t>Deleted code</a:t>
            </a:r>
          </a:p>
          <a:p>
            <a:pPr lvl="2"/>
            <a:r>
              <a:rPr lang="en-GB" sz="1400" dirty="0"/>
              <a:t>Added code</a:t>
            </a:r>
          </a:p>
          <a:p>
            <a:pPr lvl="2"/>
            <a:r>
              <a:rPr lang="en-GB" sz="1400" dirty="0" smtClean="0"/>
              <a:t>Constant values</a:t>
            </a:r>
          </a:p>
          <a:p>
            <a:pPr lvl="2"/>
            <a:r>
              <a:rPr lang="en-GB" sz="1400" dirty="0" smtClean="0"/>
              <a:t>Operators</a:t>
            </a:r>
          </a:p>
          <a:p>
            <a:pPr lvl="2"/>
            <a:r>
              <a:rPr lang="en-GB" sz="1400" dirty="0" smtClean="0"/>
              <a:t>Incorrect type cast</a:t>
            </a:r>
          </a:p>
          <a:p>
            <a:pPr lvl="2"/>
            <a:r>
              <a:rPr lang="en-GB" sz="1400" dirty="0" smtClean="0"/>
              <a:t>Operands</a:t>
            </a:r>
          </a:p>
          <a:p>
            <a:pPr lvl="2"/>
            <a:r>
              <a:rPr lang="en-GB" sz="1400" dirty="0" smtClean="0"/>
              <a:t>Out of order execution</a:t>
            </a:r>
          </a:p>
          <a:p>
            <a:pPr lvl="2"/>
            <a:r>
              <a:rPr lang="en-GB" sz="1400" dirty="0" smtClean="0"/>
              <a:t>Syntax errors (e.g</a:t>
            </a:r>
            <a:r>
              <a:rPr lang="en-GB" sz="1400" dirty="0"/>
              <a:t>. </a:t>
            </a:r>
            <a:r>
              <a:rPr lang="en-GB" sz="1400" dirty="0" smtClean="0"/>
              <a:t>remove ‘</a:t>
            </a:r>
            <a:r>
              <a:rPr lang="en-GB" sz="1400" dirty="0" smtClean="0">
                <a:solidFill>
                  <a:srgbClr val="00B050"/>
                </a:solidFill>
                <a:latin typeface="Courier New" pitchFamily="49" charset="0"/>
                <a:cs typeface="Courier New" pitchFamily="49" charset="0"/>
              </a:rPr>
              <a:t>{</a:t>
            </a:r>
            <a:r>
              <a:rPr lang="en-GB" sz="1400" dirty="0" smtClean="0"/>
              <a:t>’ or ‘</a:t>
            </a:r>
            <a:r>
              <a:rPr lang="en-GB" sz="1400" dirty="0" smtClean="0">
                <a:solidFill>
                  <a:srgbClr val="00B050"/>
                </a:solidFill>
                <a:latin typeface="Courier New" pitchFamily="49" charset="0"/>
                <a:cs typeface="Courier New" pitchFamily="49" charset="0"/>
              </a:rPr>
              <a:t>;</a:t>
            </a:r>
            <a:r>
              <a:rPr lang="en-GB" sz="1400" dirty="0" smtClean="0"/>
              <a:t>’)</a:t>
            </a:r>
          </a:p>
          <a:p>
            <a:pPr lvl="1"/>
            <a:endParaRPr lang="en-GB" sz="1800" dirty="0"/>
          </a:p>
          <a:p>
            <a:pPr lvl="1"/>
            <a:r>
              <a:rPr lang="en-GB" sz="1800" dirty="0" smtClean="0"/>
              <a:t>Negating a condition and swapping if and else clauses</a:t>
            </a:r>
          </a:p>
          <a:p>
            <a:pPr lvl="1"/>
            <a:r>
              <a:rPr lang="en-GB" sz="1800" dirty="0" smtClean="0"/>
              <a:t>Changes in local variables’ </a:t>
            </a:r>
            <a:r>
              <a:rPr lang="en-GB" sz="1800" dirty="0" smtClean="0"/>
              <a:t>scope</a:t>
            </a:r>
          </a:p>
          <a:p>
            <a:pPr lvl="1"/>
            <a:r>
              <a:rPr lang="en-GB" sz="1800" dirty="0" smtClean="0"/>
              <a:t>Replace ‘</a:t>
            </a:r>
            <a:r>
              <a:rPr lang="en-GB" sz="1600" dirty="0" smtClean="0">
                <a:solidFill>
                  <a:srgbClr val="92D050"/>
                </a:solidFill>
                <a:latin typeface="Courier New" pitchFamily="49" charset="0"/>
                <a:cs typeface="Courier New" pitchFamily="49" charset="0"/>
              </a:rPr>
              <a:t>if(a)</a:t>
            </a:r>
            <a:r>
              <a:rPr lang="en-GB" sz="1800" dirty="0" smtClean="0"/>
              <a:t>’ by ‘</a:t>
            </a:r>
            <a:r>
              <a:rPr lang="en-GB" sz="1600" dirty="0" smtClean="0">
                <a:solidFill>
                  <a:srgbClr val="92D050"/>
                </a:solidFill>
                <a:latin typeface="Courier New" pitchFamily="49" charset="0"/>
                <a:cs typeface="Courier New" pitchFamily="49" charset="0"/>
              </a:rPr>
              <a:t>if(a!=0)</a:t>
            </a:r>
            <a:r>
              <a:rPr lang="en-GB" sz="1800" dirty="0" smtClean="0"/>
              <a:t>’</a:t>
            </a:r>
            <a:endParaRPr lang="en-GB" sz="1800" dirty="0" smtClean="0"/>
          </a:p>
          <a:p>
            <a:pPr lvl="1"/>
            <a:endParaRPr lang="en-GB" sz="1800" dirty="0"/>
          </a:p>
        </p:txBody>
      </p:sp>
    </p:spTree>
    <p:extLst>
      <p:ext uri="{BB962C8B-B14F-4D97-AF65-F5344CB8AC3E}">
        <p14:creationId xmlns:p14="http://schemas.microsoft.com/office/powerpoint/2010/main" val="33021919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a:t>Verification of Coding and Integrating Process </a:t>
            </a:r>
            <a:r>
              <a:rPr lang="en-GB" sz="2400" dirty="0" smtClean="0"/>
              <a:t>(2)</a:t>
            </a:r>
            <a:endParaRPr lang="en-GB" sz="240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980728"/>
            <a:ext cx="6048672"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6588224" y="4116773"/>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Polyspace (not shown in workshop)</a:t>
            </a:r>
          </a:p>
        </p:txBody>
      </p:sp>
      <p:sp>
        <p:nvSpPr>
          <p:cNvPr id="6" name="Rounded Rectangular Callout 5"/>
          <p:cNvSpPr/>
          <p:nvPr/>
        </p:nvSpPr>
        <p:spPr>
          <a:xfrm>
            <a:off x="6660232" y="141277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smtClean="0">
                <a:latin typeface="Arial" pitchFamily="34" charset="0"/>
                <a:cs typeface="Arial" pitchFamily="34" charset="0"/>
              </a:rPr>
              <a:t>S8: Code Inspector, Polyspace</a:t>
            </a:r>
          </a:p>
        </p:txBody>
      </p:sp>
      <p:sp>
        <p:nvSpPr>
          <p:cNvPr id="7" name="Rounded Rectangular Callout 6"/>
          <p:cNvSpPr/>
          <p:nvPr/>
        </p:nvSpPr>
        <p:spPr>
          <a:xfrm>
            <a:off x="6588223" y="486916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
        <p:nvSpPr>
          <p:cNvPr id="8" name="Rounded Rectangular Callout 7"/>
          <p:cNvSpPr/>
          <p:nvPr/>
        </p:nvSpPr>
        <p:spPr>
          <a:xfrm>
            <a:off x="6567976" y="5638988"/>
            <a:ext cx="1743239" cy="382300"/>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
        <p:nvSpPr>
          <p:cNvPr id="9" name="Rounded Rectangular Callout 8"/>
          <p:cNvSpPr/>
          <p:nvPr/>
        </p:nvSpPr>
        <p:spPr>
          <a:xfrm>
            <a:off x="6588222" y="6165304"/>
            <a:ext cx="1743239" cy="392355"/>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Tree>
    <p:extLst>
      <p:ext uri="{BB962C8B-B14F-4D97-AF65-F5344CB8AC3E}">
        <p14:creationId xmlns:p14="http://schemas.microsoft.com/office/powerpoint/2010/main" val="12232617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EOC Equivalence Tests</a:t>
            </a:r>
            <a:endParaRPr lang="en-GB" dirty="0"/>
          </a:p>
        </p:txBody>
      </p:sp>
      <p:pic>
        <p:nvPicPr>
          <p:cNvPr id="10242" name="Picture 2"/>
          <p:cNvPicPr>
            <a:picLocks noChangeAspect="1" noChangeArrowheads="1"/>
          </p:cNvPicPr>
          <p:nvPr/>
        </p:nvPicPr>
        <p:blipFill>
          <a:blip r:embed="rId2" cstate="print"/>
          <a:srcRect/>
          <a:stretch>
            <a:fillRect/>
          </a:stretch>
        </p:blipFill>
        <p:spPr bwMode="auto">
          <a:xfrm>
            <a:off x="683568" y="1340768"/>
            <a:ext cx="5463530" cy="4452386"/>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528147" y="2852936"/>
            <a:ext cx="4993091" cy="3096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of Integration Process (1)</a:t>
            </a:r>
            <a:endParaRPr lang="en-GB"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663969"/>
            <a:ext cx="6810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64288" y="35730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
        <p:nvSpPr>
          <p:cNvPr id="6" name="Rounded Rectangular Callout 5"/>
          <p:cNvSpPr/>
          <p:nvPr/>
        </p:nvSpPr>
        <p:spPr>
          <a:xfrm>
            <a:off x="7138402" y="234888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S7: As per S7 but PIL not SIL mode</a:t>
            </a:r>
          </a:p>
        </p:txBody>
      </p:sp>
      <p:sp>
        <p:nvSpPr>
          <p:cNvPr id="7" name="Rounded Rectangular Callout 6"/>
          <p:cNvSpPr/>
          <p:nvPr/>
        </p:nvSpPr>
        <p:spPr>
          <a:xfrm>
            <a:off x="7164288" y="450912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atin typeface="Arial" pitchFamily="34" charset="0"/>
                <a:cs typeface="Arial" pitchFamily="34" charset="0"/>
              </a:rPr>
              <a:t>As above</a:t>
            </a:r>
          </a:p>
        </p:txBody>
      </p:sp>
    </p:spTree>
    <p:extLst>
      <p:ext uri="{BB962C8B-B14F-4D97-AF65-F5344CB8AC3E}">
        <p14:creationId xmlns:p14="http://schemas.microsoft.com/office/powerpoint/2010/main" val="4176616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of Integration Process </a:t>
            </a:r>
            <a:r>
              <a:rPr lang="en-GB" dirty="0" smtClean="0"/>
              <a:t>(2)</a:t>
            </a:r>
            <a:endParaRPr lang="en-GB"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276872"/>
            <a:ext cx="676275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64288" y="400381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6" name="Rounded Rectangular Callout 5"/>
          <p:cNvSpPr/>
          <p:nvPr/>
        </p:nvSpPr>
        <p:spPr>
          <a:xfrm>
            <a:off x="7164288" y="2924944"/>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Tree>
    <p:extLst>
      <p:ext uri="{BB962C8B-B14F-4D97-AF65-F5344CB8AC3E}">
        <p14:creationId xmlns:p14="http://schemas.microsoft.com/office/powerpoint/2010/main" val="1919385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Verification of Verification Process Results (1)</a:t>
            </a:r>
            <a:endParaRPr lang="en-GB"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96752"/>
            <a:ext cx="676275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236296" y="3426409"/>
            <a:ext cx="1743239" cy="665136"/>
          </a:xfrm>
          <a:prstGeom prst="wedgeRoundRectCallout">
            <a:avLst>
              <a:gd name="adj1" fmla="val -76603"/>
              <a:gd name="adj2" fmla="val -272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latin typeface="Arial" pitchFamily="34" charset="0"/>
                <a:cs typeface="Arial" pitchFamily="34" charset="0"/>
              </a:rPr>
              <a:t>S5 and S7 reports</a:t>
            </a:r>
          </a:p>
        </p:txBody>
      </p:sp>
      <p:sp>
        <p:nvSpPr>
          <p:cNvPr id="6" name="Rounded Rectangular Callout 5"/>
          <p:cNvSpPr/>
          <p:nvPr/>
        </p:nvSpPr>
        <p:spPr>
          <a:xfrm>
            <a:off x="7236296" y="17728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latin typeface="Arial" pitchFamily="34" charset="0"/>
                <a:cs typeface="Arial" pitchFamily="34" charset="0"/>
              </a:rPr>
              <a:t>S5 and S7 reports</a:t>
            </a:r>
          </a:p>
        </p:txBody>
      </p:sp>
      <p:sp>
        <p:nvSpPr>
          <p:cNvPr id="8" name="Rounded Rectangular Callout 7"/>
          <p:cNvSpPr/>
          <p:nvPr/>
        </p:nvSpPr>
        <p:spPr>
          <a:xfrm>
            <a:off x="7239932" y="4420048"/>
            <a:ext cx="1743239" cy="665136"/>
          </a:xfrm>
          <a:prstGeom prst="wedgeRoundRectCallout">
            <a:avLst>
              <a:gd name="adj1" fmla="val -76603"/>
              <a:gd name="adj2" fmla="val -3402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latin typeface="Arial" pitchFamily="34" charset="0"/>
                <a:cs typeface="Arial" pitchFamily="34" charset="0"/>
              </a:rPr>
              <a:t>As above</a:t>
            </a:r>
          </a:p>
        </p:txBody>
      </p:sp>
      <p:sp>
        <p:nvSpPr>
          <p:cNvPr id="9" name="Rounded Rectangular Callout 8"/>
          <p:cNvSpPr/>
          <p:nvPr/>
        </p:nvSpPr>
        <p:spPr>
          <a:xfrm>
            <a:off x="7236296" y="2653769"/>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latin typeface="Arial" pitchFamily="34" charset="0"/>
                <a:cs typeface="Arial" pitchFamily="34" charset="0"/>
              </a:rPr>
              <a:t>Not included</a:t>
            </a:r>
          </a:p>
        </p:txBody>
      </p:sp>
    </p:spTree>
    <p:extLst>
      <p:ext uri="{BB962C8B-B14F-4D97-AF65-F5344CB8AC3E}">
        <p14:creationId xmlns:p14="http://schemas.microsoft.com/office/powerpoint/2010/main" val="1971613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Verification Process Results </a:t>
            </a:r>
            <a:r>
              <a:rPr lang="en-GB" dirty="0" smtClean="0"/>
              <a:t>(2)</a:t>
            </a:r>
            <a:endParaRPr lang="en-GB"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57186"/>
            <a:ext cx="6120680" cy="5468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415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Eurocopter – EASA – New in 2012</a:t>
            </a:r>
            <a:endParaRPr lang="en-GB" dirty="0"/>
          </a:p>
        </p:txBody>
      </p:sp>
      <p:pic>
        <p:nvPicPr>
          <p:cNvPr id="2050" name="Picture 2"/>
          <p:cNvPicPr>
            <a:picLocks noChangeAspect="1" noChangeArrowheads="1"/>
          </p:cNvPicPr>
          <p:nvPr/>
        </p:nvPicPr>
        <p:blipFill>
          <a:blip r:embed="rId2" cstate="print"/>
          <a:srcRect/>
          <a:stretch>
            <a:fillRect/>
          </a:stretch>
        </p:blipFill>
        <p:spPr bwMode="auto">
          <a:xfrm>
            <a:off x="882502" y="1284996"/>
            <a:ext cx="7202229" cy="53847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Verification Process Results </a:t>
            </a:r>
            <a:r>
              <a:rPr lang="en-GB" dirty="0" smtClean="0"/>
              <a:t>(3)</a:t>
            </a:r>
            <a:endParaRPr lang="en-GB"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052736"/>
            <a:ext cx="6772275"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64288" y="321297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6" name="Rounded Rectangular Callout 5"/>
          <p:cNvSpPr/>
          <p:nvPr/>
        </p:nvSpPr>
        <p:spPr>
          <a:xfrm>
            <a:off x="7163180" y="2348880"/>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latin typeface="Arial" pitchFamily="34" charset="0"/>
                <a:cs typeface="Arial" pitchFamily="34" charset="0"/>
              </a:rPr>
              <a:t>Not shown in workshop</a:t>
            </a:r>
          </a:p>
        </p:txBody>
      </p:sp>
      <p:sp>
        <p:nvSpPr>
          <p:cNvPr id="7" name="Rounded Rectangular Callout 6"/>
          <p:cNvSpPr/>
          <p:nvPr/>
        </p:nvSpPr>
        <p:spPr>
          <a:xfrm>
            <a:off x="7163179" y="5445224"/>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Tree>
    <p:extLst>
      <p:ext uri="{BB962C8B-B14F-4D97-AF65-F5344CB8AC3E}">
        <p14:creationId xmlns:p14="http://schemas.microsoft.com/office/powerpoint/2010/main" val="19664107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Verification of Verification Process Results </a:t>
            </a:r>
            <a:r>
              <a:rPr lang="en-GB" dirty="0" smtClean="0"/>
              <a:t>(4)</a:t>
            </a:r>
            <a:endParaRPr lang="en-GB"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060848"/>
            <a:ext cx="68199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ular Callout 4"/>
          <p:cNvSpPr/>
          <p:nvPr/>
        </p:nvSpPr>
        <p:spPr>
          <a:xfrm>
            <a:off x="7135780" y="3573016"/>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
        <p:nvSpPr>
          <p:cNvPr id="6" name="Rounded Rectangular Callout 5"/>
          <p:cNvSpPr/>
          <p:nvPr/>
        </p:nvSpPr>
        <p:spPr>
          <a:xfrm>
            <a:off x="7140514" y="263691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latin typeface="Arial" pitchFamily="34" charset="0"/>
                <a:cs typeface="Arial" pitchFamily="34" charset="0"/>
              </a:rPr>
              <a:t>As above</a:t>
            </a:r>
          </a:p>
        </p:txBody>
      </p:sp>
    </p:spTree>
    <p:extLst>
      <p:ext uri="{BB962C8B-B14F-4D97-AF65-F5344CB8AC3E}">
        <p14:creationId xmlns:p14="http://schemas.microsoft.com/office/powerpoint/2010/main" val="11477953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Configuration Management Process</a:t>
            </a:r>
            <a:endParaRPr lang="en-GB"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80728"/>
            <a:ext cx="683895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164288" y="2177392"/>
            <a:ext cx="1743239" cy="665136"/>
          </a:xfrm>
          <a:prstGeom prst="wedgeRoundRectCallout">
            <a:avLst>
              <a:gd name="adj1" fmla="val -75313"/>
              <a:gd name="adj2" fmla="val -12619"/>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smtClean="0">
                <a:latin typeface="Arial" pitchFamily="34" charset="0"/>
                <a:cs typeface="Arial" pitchFamily="34" charset="0"/>
              </a:rPr>
              <a:t>S9: Traceability reports</a:t>
            </a:r>
          </a:p>
          <a:p>
            <a:pPr algn="ctr"/>
            <a:r>
              <a:rPr lang="en-GB" sz="1050" b="1" dirty="0" smtClean="0">
                <a:latin typeface="Arial" pitchFamily="34" charset="0"/>
                <a:cs typeface="Arial" pitchFamily="34" charset="0"/>
              </a:rPr>
              <a:t>CM Integration</a:t>
            </a:r>
          </a:p>
          <a:p>
            <a:pPr algn="ctr"/>
            <a:r>
              <a:rPr lang="en-GB" sz="1050" b="1" dirty="0" smtClean="0">
                <a:latin typeface="Arial" pitchFamily="34" charset="0"/>
                <a:cs typeface="Arial" pitchFamily="34" charset="0"/>
              </a:rPr>
              <a:t>Dependency analysis</a:t>
            </a:r>
          </a:p>
        </p:txBody>
      </p:sp>
      <p:sp>
        <p:nvSpPr>
          <p:cNvPr id="3" name="TextBox 2"/>
          <p:cNvSpPr txBox="1"/>
          <p:nvPr/>
        </p:nvSpPr>
        <p:spPr>
          <a:xfrm>
            <a:off x="179512" y="6215286"/>
            <a:ext cx="4259499" cy="600164"/>
          </a:xfrm>
          <a:prstGeom prst="rect">
            <a:avLst/>
          </a:prstGeom>
          <a:solidFill>
            <a:schemeClr val="bg1"/>
          </a:solidFill>
          <a:ln>
            <a:solidFill>
              <a:schemeClr val="accent1"/>
            </a:solidFill>
            <a:prstDash val="dash"/>
          </a:ln>
        </p:spPr>
        <p:txBody>
          <a:bodyPr wrap="none" rtlCol="0">
            <a:spAutoFit/>
          </a:bodyPr>
          <a:lstStyle/>
          <a:p>
            <a:r>
              <a:rPr lang="en-GB" sz="1100" dirty="0" smtClean="0">
                <a:latin typeface="Arial" pitchFamily="34" charset="0"/>
                <a:cs typeface="Arial" pitchFamily="34" charset="0"/>
              </a:rPr>
              <a:t>Tools:</a:t>
            </a:r>
          </a:p>
          <a:p>
            <a:pPr lvl="1"/>
            <a:r>
              <a:rPr lang="en-GB" sz="1100" dirty="0" smtClean="0">
                <a:latin typeface="Arial" pitchFamily="34" charset="0"/>
                <a:cs typeface="Arial" pitchFamily="34" charset="0"/>
              </a:rPr>
              <a:t>Currently supported: Subversion, In development: GIT</a:t>
            </a:r>
            <a:endParaRPr lang="en-GB" sz="1100" dirty="0">
              <a:latin typeface="Arial" pitchFamily="34" charset="0"/>
              <a:cs typeface="Arial" pitchFamily="34" charset="0"/>
            </a:endParaRPr>
          </a:p>
          <a:p>
            <a:pPr lvl="1"/>
            <a:r>
              <a:rPr lang="en-GB" sz="1100" dirty="0" smtClean="0">
                <a:latin typeface="Arial" pitchFamily="34" charset="0"/>
                <a:cs typeface="Arial" pitchFamily="34" charset="0"/>
              </a:rPr>
              <a:t>Commercial tools being developed by respective vendors.</a:t>
            </a:r>
          </a:p>
        </p:txBody>
      </p:sp>
    </p:spTree>
    <p:extLst>
      <p:ext uri="{BB962C8B-B14F-4D97-AF65-F5344CB8AC3E}">
        <p14:creationId xmlns:p14="http://schemas.microsoft.com/office/powerpoint/2010/main" val="3694135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AutoShape 17"/>
          <p:cNvCxnSpPr>
            <a:cxnSpLocks noChangeShapeType="1"/>
            <a:stCxn id="98" idx="1"/>
            <a:endCxn id="94" idx="1"/>
          </p:cNvCxnSpPr>
          <p:nvPr/>
        </p:nvCxnSpPr>
        <p:spPr bwMode="auto">
          <a:xfrm rot="10800000">
            <a:off x="3474471" y="3793783"/>
            <a:ext cx="11173" cy="1476164"/>
          </a:xfrm>
          <a:prstGeom prst="curvedConnector3">
            <a:avLst>
              <a:gd name="adj1" fmla="val 12491829"/>
            </a:avLst>
          </a:prstGeom>
          <a:noFill/>
          <a:ln w="25400">
            <a:solidFill>
              <a:schemeClr val="accent2"/>
            </a:solidFill>
            <a:prstDash val="dash"/>
            <a:round/>
            <a:headEnd type="triangle" w="med" len="med"/>
            <a:tailEnd type="triangle" w="med" len="med"/>
          </a:ln>
        </p:spPr>
      </p:cxnSp>
      <p:cxnSp>
        <p:nvCxnSpPr>
          <p:cNvPr id="108" name="AutoShape 18"/>
          <p:cNvCxnSpPr>
            <a:cxnSpLocks noChangeShapeType="1"/>
            <a:stCxn id="100" idx="3"/>
            <a:endCxn id="93" idx="3"/>
          </p:cNvCxnSpPr>
          <p:nvPr/>
        </p:nvCxnSpPr>
        <p:spPr bwMode="auto">
          <a:xfrm flipV="1">
            <a:off x="4367149" y="2224125"/>
            <a:ext cx="297565" cy="4017930"/>
          </a:xfrm>
          <a:prstGeom prst="curvedConnector3">
            <a:avLst>
              <a:gd name="adj1" fmla="val 1461082"/>
            </a:avLst>
          </a:prstGeom>
          <a:noFill/>
          <a:ln w="25400">
            <a:solidFill>
              <a:schemeClr val="tx2"/>
            </a:solidFill>
            <a:round/>
            <a:headEnd/>
            <a:tailEnd type="triangle" w="med" len="med"/>
          </a:ln>
        </p:spPr>
      </p:cxnSp>
      <p:cxnSp>
        <p:nvCxnSpPr>
          <p:cNvPr id="91" name="AutoShape 19"/>
          <p:cNvCxnSpPr>
            <a:cxnSpLocks noChangeShapeType="1"/>
            <a:stCxn id="94" idx="3"/>
            <a:endCxn id="94" idx="0"/>
          </p:cNvCxnSpPr>
          <p:nvPr/>
        </p:nvCxnSpPr>
        <p:spPr bwMode="auto">
          <a:xfrm flipH="1" flipV="1">
            <a:off x="3915223" y="3624506"/>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sp>
        <p:nvSpPr>
          <p:cNvPr id="2" name="Titre 1"/>
          <p:cNvSpPr>
            <a:spLocks noGrp="1"/>
          </p:cNvSpPr>
          <p:nvPr>
            <p:ph type="title"/>
          </p:nvPr>
        </p:nvSpPr>
        <p:spPr/>
        <p:txBody>
          <a:bodyPr/>
          <a:lstStyle/>
          <a:p>
            <a:r>
              <a:rPr lang="en-US" dirty="0" smtClean="0"/>
              <a:t>Overview </a:t>
            </a:r>
            <a:r>
              <a:rPr lang="en-US" dirty="0"/>
              <a:t>of MathWorks Tool </a:t>
            </a:r>
            <a:r>
              <a:rPr lang="en-US" dirty="0" smtClean="0"/>
              <a:t>Chain R2012b</a:t>
            </a:r>
            <a:br>
              <a:rPr lang="en-US" dirty="0" smtClean="0"/>
            </a:br>
            <a:r>
              <a:rPr lang="en-US" sz="2400" i="1" dirty="0" smtClean="0"/>
              <a:t>Example of DO-178 Software life-cycle</a:t>
            </a:r>
            <a:endParaRPr lang="fr-FR" sz="2400" i="1" dirty="0"/>
          </a:p>
        </p:txBody>
      </p:sp>
      <p:sp>
        <p:nvSpPr>
          <p:cNvPr id="86" name="Text Box 8"/>
          <p:cNvSpPr txBox="1">
            <a:spLocks noChangeArrowheads="1"/>
          </p:cNvSpPr>
          <p:nvPr/>
        </p:nvSpPr>
        <p:spPr bwMode="auto">
          <a:xfrm>
            <a:off x="708856" y="5576947"/>
            <a:ext cx="708848"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4">
                    <a:lumMod val="50000"/>
                  </a:schemeClr>
                </a:solidFill>
                <a:latin typeface="Arial Unicode MS" pitchFamily="34" charset="-128"/>
                <a:ea typeface="Arial Unicode MS" pitchFamily="34" charset="-128"/>
                <a:cs typeface="Arial Unicode MS" pitchFamily="34" charset="-128"/>
              </a:rPr>
              <a:t>Trace</a:t>
            </a:r>
            <a:endParaRPr lang="en-US" sz="1600" dirty="0">
              <a:solidFill>
                <a:schemeClr val="accent4">
                  <a:lumMod val="50000"/>
                </a:schemeClr>
              </a:solidFill>
              <a:latin typeface="Arial Unicode MS" pitchFamily="34" charset="-128"/>
              <a:ea typeface="Arial Unicode MS" pitchFamily="34" charset="-128"/>
              <a:cs typeface="Arial Unicode MS" pitchFamily="34" charset="-128"/>
            </a:endParaRPr>
          </a:p>
        </p:txBody>
      </p:sp>
      <p:cxnSp>
        <p:nvCxnSpPr>
          <p:cNvPr id="87" name="AutoShape 14"/>
          <p:cNvCxnSpPr>
            <a:cxnSpLocks noChangeShapeType="1"/>
            <a:stCxn id="93" idx="1"/>
            <a:endCxn id="93" idx="0"/>
          </p:cNvCxnSpPr>
          <p:nvPr/>
        </p:nvCxnSpPr>
        <p:spPr bwMode="auto">
          <a:xfrm rot="10800000" flipH="1">
            <a:off x="3204058" y="2054849"/>
            <a:ext cx="730328" cy="169277"/>
          </a:xfrm>
          <a:prstGeom prst="curvedConnector4">
            <a:avLst>
              <a:gd name="adj1" fmla="val -68675"/>
              <a:gd name="adj2" fmla="val 355980"/>
            </a:avLst>
          </a:prstGeom>
          <a:noFill/>
          <a:ln w="25400">
            <a:solidFill>
              <a:srgbClr val="003300"/>
            </a:solidFill>
            <a:prstDash val="sysDot"/>
            <a:round/>
            <a:headEnd/>
            <a:tailEnd type="triangle" w="med" len="med"/>
          </a:ln>
        </p:spPr>
      </p:cxnSp>
      <p:cxnSp>
        <p:nvCxnSpPr>
          <p:cNvPr id="89" name="AutoShape 17"/>
          <p:cNvCxnSpPr>
            <a:cxnSpLocks noChangeShapeType="1"/>
            <a:stCxn id="94" idx="1"/>
            <a:endCxn id="93" idx="1"/>
          </p:cNvCxnSpPr>
          <p:nvPr/>
        </p:nvCxnSpPr>
        <p:spPr bwMode="auto">
          <a:xfrm rot="10800000">
            <a:off x="3204058" y="2224125"/>
            <a:ext cx="270412" cy="1569658"/>
          </a:xfrm>
          <a:prstGeom prst="curvedConnector3">
            <a:avLst>
              <a:gd name="adj1" fmla="val 522689"/>
            </a:avLst>
          </a:prstGeom>
          <a:noFill/>
          <a:ln w="25400">
            <a:solidFill>
              <a:schemeClr val="accent2"/>
            </a:solidFill>
            <a:prstDash val="dash"/>
            <a:round/>
            <a:headEnd type="triangle" w="med" len="med"/>
            <a:tailEnd type="triangle" w="med" len="med"/>
          </a:ln>
        </p:spPr>
      </p:cxnSp>
      <p:cxnSp>
        <p:nvCxnSpPr>
          <p:cNvPr id="90" name="AutoShape 18"/>
          <p:cNvCxnSpPr>
            <a:cxnSpLocks noChangeShapeType="1"/>
            <a:stCxn id="94" idx="3"/>
            <a:endCxn id="93" idx="3"/>
          </p:cNvCxnSpPr>
          <p:nvPr/>
        </p:nvCxnSpPr>
        <p:spPr bwMode="auto">
          <a:xfrm flipV="1">
            <a:off x="4355976" y="2224125"/>
            <a:ext cx="308738" cy="1569658"/>
          </a:xfrm>
          <a:prstGeom prst="curvedConnector3">
            <a:avLst>
              <a:gd name="adj1" fmla="val 461594"/>
            </a:avLst>
          </a:prstGeom>
          <a:noFill/>
          <a:ln w="25400">
            <a:solidFill>
              <a:schemeClr val="accent1">
                <a:lumMod val="50000"/>
              </a:schemeClr>
            </a:solidFill>
            <a:round/>
            <a:headEnd/>
            <a:tailEnd type="triangle" w="med" len="med"/>
          </a:ln>
        </p:spPr>
      </p:cxnSp>
      <p:cxnSp>
        <p:nvCxnSpPr>
          <p:cNvPr id="92" name="AutoShape 16"/>
          <p:cNvCxnSpPr>
            <a:cxnSpLocks noChangeShapeType="1"/>
            <a:stCxn id="93" idx="2"/>
            <a:endCxn id="94" idx="0"/>
          </p:cNvCxnSpPr>
          <p:nvPr/>
        </p:nvCxnSpPr>
        <p:spPr bwMode="auto">
          <a:xfrm flipH="1">
            <a:off x="3915223" y="2393402"/>
            <a:ext cx="19163" cy="1231104"/>
          </a:xfrm>
          <a:prstGeom prst="straightConnector1">
            <a:avLst/>
          </a:prstGeom>
          <a:noFill/>
          <a:ln w="38100">
            <a:solidFill>
              <a:schemeClr val="tx1"/>
            </a:solidFill>
            <a:round/>
            <a:headEnd/>
            <a:tailEnd type="triangle" w="med" len="med"/>
          </a:ln>
        </p:spPr>
      </p:cxnSp>
      <p:sp>
        <p:nvSpPr>
          <p:cNvPr id="93" name="Text Box 31"/>
          <p:cNvSpPr txBox="1">
            <a:spLocks noChangeArrowheads="1"/>
          </p:cNvSpPr>
          <p:nvPr/>
        </p:nvSpPr>
        <p:spPr bwMode="auto">
          <a:xfrm>
            <a:off x="3204058" y="2054848"/>
            <a:ext cx="146065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Requirements</a:t>
            </a:r>
            <a:endParaRPr lang="en-US" sz="1600" dirty="0">
              <a:latin typeface="Arial Unicode MS" pitchFamily="34" charset="-128"/>
              <a:ea typeface="Arial Unicode MS" pitchFamily="34" charset="-128"/>
              <a:cs typeface="Arial Unicode MS" pitchFamily="34" charset="-128"/>
            </a:endParaRPr>
          </a:p>
        </p:txBody>
      </p:sp>
      <p:sp>
        <p:nvSpPr>
          <p:cNvPr id="94" name="Text Box 32"/>
          <p:cNvSpPr txBox="1">
            <a:spLocks noChangeArrowheads="1"/>
          </p:cNvSpPr>
          <p:nvPr/>
        </p:nvSpPr>
        <p:spPr bwMode="auto">
          <a:xfrm>
            <a:off x="3474470" y="3624506"/>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Models</a:t>
            </a:r>
            <a:endParaRPr lang="en-US" sz="1600" dirty="0">
              <a:latin typeface="Arial Unicode MS" pitchFamily="34" charset="-128"/>
              <a:ea typeface="Arial Unicode MS" pitchFamily="34" charset="-128"/>
              <a:cs typeface="Arial Unicode MS" pitchFamily="34" charset="-128"/>
            </a:endParaRPr>
          </a:p>
        </p:txBody>
      </p:sp>
      <p:sp>
        <p:nvSpPr>
          <p:cNvPr id="97" name="Text Box 41"/>
          <p:cNvSpPr txBox="1">
            <a:spLocks noChangeArrowheads="1"/>
          </p:cNvSpPr>
          <p:nvPr/>
        </p:nvSpPr>
        <p:spPr bwMode="auto">
          <a:xfrm>
            <a:off x="708856" y="5310401"/>
            <a:ext cx="710451" cy="338554"/>
          </a:xfrm>
          <a:prstGeom prst="rect">
            <a:avLst/>
          </a:prstGeom>
          <a:noFill/>
          <a:ln w="9525">
            <a:noFill/>
            <a:miter lim="800000"/>
            <a:headEnd/>
            <a:tailEnd/>
          </a:ln>
        </p:spPr>
        <p:txBody>
          <a:bodyPr wrap="none">
            <a:spAutoFit/>
          </a:bodyPr>
          <a:lstStyle/>
          <a:p>
            <a:pPr algn="ctr">
              <a:spcBef>
                <a:spcPts val="0"/>
              </a:spcBef>
              <a:buNone/>
            </a:pPr>
            <a:r>
              <a:rPr lang="en-US" sz="1600" dirty="0" smtClean="0">
                <a:solidFill>
                  <a:schemeClr val="accent1">
                    <a:lumMod val="50000"/>
                  </a:schemeClr>
                </a:solidFill>
                <a:latin typeface="Arial Unicode MS" pitchFamily="34" charset="-128"/>
                <a:ea typeface="Arial Unicode MS" pitchFamily="34" charset="-128"/>
                <a:cs typeface="Arial Unicode MS" pitchFamily="34" charset="-128"/>
              </a:rPr>
              <a:t>Verify</a:t>
            </a:r>
            <a:endParaRPr lang="en-US" sz="1600" dirty="0">
              <a:solidFill>
                <a:schemeClr val="accent1">
                  <a:lumMod val="50000"/>
                </a:schemeClr>
              </a:solidFill>
              <a:latin typeface="Arial Unicode MS" pitchFamily="34" charset="-128"/>
              <a:ea typeface="Arial Unicode MS" pitchFamily="34" charset="-128"/>
              <a:cs typeface="Arial Unicode MS" pitchFamily="34" charset="-128"/>
            </a:endParaRPr>
          </a:p>
        </p:txBody>
      </p:sp>
      <p:sp>
        <p:nvSpPr>
          <p:cNvPr id="98" name="Text Box 32"/>
          <p:cNvSpPr txBox="1">
            <a:spLocks noChangeArrowheads="1"/>
          </p:cNvSpPr>
          <p:nvPr/>
        </p:nvSpPr>
        <p:spPr bwMode="auto">
          <a:xfrm>
            <a:off x="3485643" y="5100670"/>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spcBef>
                <a:spcPts val="0"/>
              </a:spcBef>
              <a:buNone/>
            </a:pPr>
            <a:r>
              <a:rPr lang="en-US" sz="1600" dirty="0" smtClean="0">
                <a:latin typeface="Arial Unicode MS" pitchFamily="34" charset="-128"/>
                <a:ea typeface="Arial Unicode MS" pitchFamily="34" charset="-128"/>
                <a:cs typeface="Arial Unicode MS" pitchFamily="34" charset="-128"/>
              </a:rPr>
              <a:t>C code</a:t>
            </a:r>
            <a:endParaRPr lang="en-US" sz="1600" dirty="0">
              <a:latin typeface="Arial Unicode MS" pitchFamily="34" charset="-128"/>
              <a:ea typeface="Arial Unicode MS" pitchFamily="34" charset="-128"/>
              <a:cs typeface="Arial Unicode MS" pitchFamily="34" charset="-128"/>
            </a:endParaRPr>
          </a:p>
        </p:txBody>
      </p:sp>
      <p:cxnSp>
        <p:nvCxnSpPr>
          <p:cNvPr id="99" name="AutoShape 16"/>
          <p:cNvCxnSpPr>
            <a:cxnSpLocks noChangeShapeType="1"/>
            <a:stCxn id="94" idx="2"/>
            <a:endCxn id="98" idx="0"/>
          </p:cNvCxnSpPr>
          <p:nvPr/>
        </p:nvCxnSpPr>
        <p:spPr bwMode="auto">
          <a:xfrm>
            <a:off x="3915223" y="3963060"/>
            <a:ext cx="11173" cy="1137610"/>
          </a:xfrm>
          <a:prstGeom prst="straightConnector1">
            <a:avLst/>
          </a:prstGeom>
          <a:noFill/>
          <a:ln w="38100">
            <a:solidFill>
              <a:schemeClr val="tx1"/>
            </a:solidFill>
            <a:round/>
            <a:headEnd/>
            <a:tailEnd type="triangle" w="med" len="med"/>
          </a:ln>
        </p:spPr>
      </p:cxnSp>
      <p:sp>
        <p:nvSpPr>
          <p:cNvPr id="100" name="Text Box 32"/>
          <p:cNvSpPr txBox="1">
            <a:spLocks noChangeArrowheads="1"/>
          </p:cNvSpPr>
          <p:nvPr/>
        </p:nvSpPr>
        <p:spPr bwMode="auto">
          <a:xfrm>
            <a:off x="3485643" y="6072778"/>
            <a:ext cx="881506"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EOC</a:t>
            </a:r>
            <a:endParaRPr lang="en-US" sz="1600" dirty="0">
              <a:latin typeface="Arial Unicode MS" pitchFamily="34" charset="-128"/>
              <a:ea typeface="Arial Unicode MS" pitchFamily="34" charset="-128"/>
              <a:cs typeface="Arial Unicode MS" pitchFamily="34" charset="-128"/>
            </a:endParaRPr>
          </a:p>
        </p:txBody>
      </p:sp>
      <p:cxnSp>
        <p:nvCxnSpPr>
          <p:cNvPr id="101" name="AutoShape 16"/>
          <p:cNvCxnSpPr>
            <a:cxnSpLocks noChangeShapeType="1"/>
            <a:stCxn id="98" idx="2"/>
            <a:endCxn id="100" idx="0"/>
          </p:cNvCxnSpPr>
          <p:nvPr/>
        </p:nvCxnSpPr>
        <p:spPr bwMode="auto">
          <a:xfrm>
            <a:off x="3926396" y="5439224"/>
            <a:ext cx="0" cy="633554"/>
          </a:xfrm>
          <a:prstGeom prst="straightConnector1">
            <a:avLst/>
          </a:prstGeom>
          <a:noFill/>
          <a:ln w="38100">
            <a:solidFill>
              <a:schemeClr val="tx1"/>
            </a:solidFill>
            <a:round/>
            <a:headEnd/>
            <a:tailEnd type="triangle" w="med" len="med"/>
          </a:ln>
        </p:spPr>
      </p:cxnSp>
      <p:cxnSp>
        <p:nvCxnSpPr>
          <p:cNvPr id="102" name="AutoShape 19"/>
          <p:cNvCxnSpPr>
            <a:cxnSpLocks noChangeShapeType="1"/>
            <a:stCxn id="98" idx="3"/>
            <a:endCxn id="98" idx="0"/>
          </p:cNvCxnSpPr>
          <p:nvPr/>
        </p:nvCxnSpPr>
        <p:spPr bwMode="auto">
          <a:xfrm flipH="1" flipV="1">
            <a:off x="3926396" y="5100670"/>
            <a:ext cx="440753" cy="169277"/>
          </a:xfrm>
          <a:prstGeom prst="curvedConnector4">
            <a:avLst>
              <a:gd name="adj1" fmla="val -51866"/>
              <a:gd name="adj2" fmla="val 235045"/>
            </a:avLst>
          </a:prstGeom>
          <a:noFill/>
          <a:ln w="25400">
            <a:solidFill>
              <a:schemeClr val="tx2"/>
            </a:solidFill>
            <a:prstDash val="solid"/>
            <a:round/>
            <a:headEnd/>
            <a:tailEnd type="triangle" w="med" len="med"/>
          </a:ln>
        </p:spPr>
      </p:cxnSp>
      <p:cxnSp>
        <p:nvCxnSpPr>
          <p:cNvPr id="104" name="AutoShape 18"/>
          <p:cNvCxnSpPr>
            <a:cxnSpLocks noChangeShapeType="1"/>
            <a:stCxn id="98" idx="3"/>
            <a:endCxn id="94" idx="3"/>
          </p:cNvCxnSpPr>
          <p:nvPr/>
        </p:nvCxnSpPr>
        <p:spPr bwMode="auto">
          <a:xfrm flipH="1" flipV="1">
            <a:off x="4355976" y="3793783"/>
            <a:ext cx="11173" cy="1476164"/>
          </a:xfrm>
          <a:prstGeom prst="curvedConnector3">
            <a:avLst>
              <a:gd name="adj1" fmla="val -13581482"/>
            </a:avLst>
          </a:prstGeom>
          <a:noFill/>
          <a:ln w="25400">
            <a:solidFill>
              <a:schemeClr val="tx2"/>
            </a:solidFill>
            <a:round/>
            <a:headEnd/>
            <a:tailEnd type="triangle" w="med" len="med"/>
          </a:ln>
        </p:spPr>
      </p:cxnSp>
      <p:cxnSp>
        <p:nvCxnSpPr>
          <p:cNvPr id="106" name="AutoShape 18"/>
          <p:cNvCxnSpPr>
            <a:cxnSpLocks noChangeShapeType="1"/>
            <a:stCxn id="100" idx="3"/>
            <a:endCxn id="94" idx="3"/>
          </p:cNvCxnSpPr>
          <p:nvPr/>
        </p:nvCxnSpPr>
        <p:spPr bwMode="auto">
          <a:xfrm flipH="1" flipV="1">
            <a:off x="4355976" y="3793783"/>
            <a:ext cx="11173" cy="2448272"/>
          </a:xfrm>
          <a:prstGeom prst="curvedConnector3">
            <a:avLst>
              <a:gd name="adj1" fmla="val -26057603"/>
            </a:avLst>
          </a:prstGeom>
          <a:noFill/>
          <a:ln w="25400">
            <a:solidFill>
              <a:schemeClr val="tx2"/>
            </a:solidFill>
            <a:round/>
            <a:headEnd/>
            <a:tailEnd type="triangle" w="med" len="med"/>
          </a:ln>
        </p:spPr>
      </p:cxnSp>
      <p:sp>
        <p:nvSpPr>
          <p:cNvPr id="134" name="TextBox 121"/>
          <p:cNvSpPr txBox="1"/>
          <p:nvPr/>
        </p:nvSpPr>
        <p:spPr>
          <a:xfrm>
            <a:off x="7043004" y="5637902"/>
            <a:ext cx="2426663" cy="1248498"/>
          </a:xfrm>
          <a:prstGeom prst="rect">
            <a:avLst/>
          </a:prstGeom>
          <a:noFill/>
        </p:spPr>
        <p:txBody>
          <a:bodyPr wrap="square" lIns="139144" tIns="69572" rIns="139144" bIns="69572" rtlCol="0">
            <a:spAutoFit/>
          </a:bodyPr>
          <a:lstStyle/>
          <a:p>
            <a:r>
              <a:rPr lang="en-US" sz="800" u="sng" dirty="0">
                <a:latin typeface="Arial Unicode MS" pitchFamily="34" charset="-128"/>
                <a:ea typeface="Arial Unicode MS" pitchFamily="34" charset="-128"/>
                <a:cs typeface="Arial Unicode MS" pitchFamily="34" charset="-128"/>
              </a:rPr>
              <a:t>Abbreviations</a:t>
            </a:r>
          </a:p>
          <a:p>
            <a:r>
              <a:rPr lang="en-US" sz="800" dirty="0" smtClean="0">
                <a:latin typeface="Arial Unicode MS" pitchFamily="34" charset="-128"/>
                <a:ea typeface="Arial Unicode MS" pitchFamily="34" charset="-128"/>
                <a:cs typeface="Arial Unicode MS" pitchFamily="34" charset="-128"/>
              </a:rPr>
              <a:t>DV</a:t>
            </a:r>
            <a:r>
              <a:rPr lang="en-US" sz="800" dirty="0">
                <a:latin typeface="Arial Unicode MS" pitchFamily="34" charset="-128"/>
                <a:ea typeface="Arial Unicode MS" pitchFamily="34" charset="-128"/>
                <a:cs typeface="Arial Unicode MS" pitchFamily="34" charset="-128"/>
              </a:rPr>
              <a:t>: Simulink Design </a:t>
            </a:r>
            <a:r>
              <a:rPr lang="en-US" sz="800" dirty="0" smtClean="0">
                <a:latin typeface="Arial Unicode MS" pitchFamily="34" charset="-128"/>
                <a:ea typeface="Arial Unicode MS" pitchFamily="34" charset="-128"/>
                <a:cs typeface="Arial Unicode MS" pitchFamily="34" charset="-128"/>
              </a:rPr>
              <a:t>Verifier</a:t>
            </a:r>
          </a:p>
          <a:p>
            <a:r>
              <a:rPr lang="en-US" sz="800" dirty="0">
                <a:latin typeface="Arial Unicode MS" pitchFamily="34" charset="-128"/>
                <a:ea typeface="Arial Unicode MS" pitchFamily="34" charset="-128"/>
                <a:cs typeface="Arial Unicode MS" pitchFamily="34" charset="-128"/>
              </a:rPr>
              <a:t>MA: Model </a:t>
            </a:r>
            <a:r>
              <a:rPr lang="en-US" sz="800" dirty="0" smtClean="0">
                <a:latin typeface="Arial Unicode MS" pitchFamily="34" charset="-128"/>
                <a:ea typeface="Arial Unicode MS" pitchFamily="34" charset="-128"/>
                <a:cs typeface="Arial Unicode MS" pitchFamily="34" charset="-128"/>
              </a:rPr>
              <a:t>Advisor</a:t>
            </a:r>
          </a:p>
          <a:p>
            <a:r>
              <a:rPr lang="en-US" sz="800" dirty="0" smtClean="0">
                <a:latin typeface="Arial Unicode MS" pitchFamily="34" charset="-128"/>
                <a:ea typeface="Arial Unicode MS" pitchFamily="34" charset="-128"/>
                <a:cs typeface="Arial Unicode MS" pitchFamily="34" charset="-128"/>
              </a:rPr>
              <a:t>MC: Model Coverage</a:t>
            </a:r>
            <a:endParaRPr lang="en-US" sz="800" dirty="0">
              <a:latin typeface="Arial Unicode MS" pitchFamily="34" charset="-128"/>
              <a:ea typeface="Arial Unicode MS" pitchFamily="34" charset="-128"/>
              <a:cs typeface="Arial Unicode MS" pitchFamily="34" charset="-128"/>
            </a:endParaRPr>
          </a:p>
          <a:p>
            <a:r>
              <a:rPr lang="en-US" sz="800" dirty="0">
                <a:latin typeface="Arial Unicode MS" pitchFamily="34" charset="-128"/>
                <a:ea typeface="Arial Unicode MS" pitchFamily="34" charset="-128"/>
                <a:cs typeface="Arial Unicode MS" pitchFamily="34" charset="-128"/>
              </a:rPr>
              <a:t>RMI: Requirements Management </a:t>
            </a:r>
            <a:r>
              <a:rPr lang="en-US" sz="800" dirty="0" smtClean="0">
                <a:latin typeface="Arial Unicode MS" pitchFamily="34" charset="-128"/>
                <a:ea typeface="Arial Unicode MS" pitchFamily="34" charset="-128"/>
                <a:cs typeface="Arial Unicode MS" pitchFamily="34" charset="-128"/>
              </a:rPr>
              <a:t>Interface</a:t>
            </a:r>
            <a:endParaRPr lang="en-US" sz="800" dirty="0">
              <a:latin typeface="Arial Unicode MS" pitchFamily="34" charset="-128"/>
              <a:ea typeface="Arial Unicode MS" pitchFamily="34" charset="-128"/>
              <a:cs typeface="Arial Unicode MS" pitchFamily="34" charset="-128"/>
            </a:endParaRPr>
          </a:p>
          <a:p>
            <a:r>
              <a:rPr lang="en-US" sz="800" dirty="0" smtClean="0">
                <a:latin typeface="Arial Unicode MS" pitchFamily="34" charset="-128"/>
                <a:ea typeface="Arial Unicode MS" pitchFamily="34" charset="-128"/>
                <a:cs typeface="Arial Unicode MS" pitchFamily="34" charset="-128"/>
              </a:rPr>
              <a:t>RTE</a:t>
            </a:r>
            <a:r>
              <a:rPr lang="en-US" sz="800" dirty="0">
                <a:latin typeface="Arial Unicode MS" pitchFamily="34" charset="-128"/>
                <a:ea typeface="Arial Unicode MS" pitchFamily="34" charset="-128"/>
                <a:cs typeface="Arial Unicode MS" pitchFamily="34" charset="-128"/>
              </a:rPr>
              <a:t>: Run-Time Error</a:t>
            </a:r>
          </a:p>
          <a:p>
            <a:r>
              <a:rPr lang="en-US" sz="800" dirty="0" smtClean="0">
                <a:latin typeface="Arial Unicode MS" pitchFamily="34" charset="-128"/>
                <a:ea typeface="Arial Unicode MS" pitchFamily="34" charset="-128"/>
                <a:cs typeface="Arial Unicode MS" pitchFamily="34" charset="-128"/>
              </a:rPr>
              <a:t>PIL</a:t>
            </a:r>
            <a:r>
              <a:rPr lang="en-US" sz="800" dirty="0">
                <a:latin typeface="Arial Unicode MS" pitchFamily="34" charset="-128"/>
                <a:ea typeface="Arial Unicode MS" pitchFamily="34" charset="-128"/>
                <a:cs typeface="Arial Unicode MS" pitchFamily="34" charset="-128"/>
              </a:rPr>
              <a:t>: </a:t>
            </a:r>
            <a:r>
              <a:rPr lang="en-US" sz="800" dirty="0" smtClean="0">
                <a:latin typeface="Arial Unicode MS" pitchFamily="34" charset="-128"/>
                <a:ea typeface="Arial Unicode MS" pitchFamily="34" charset="-128"/>
                <a:cs typeface="Arial Unicode MS" pitchFamily="34" charset="-128"/>
              </a:rPr>
              <a:t>Processor-in-the-Loop</a:t>
            </a:r>
          </a:p>
          <a:p>
            <a:r>
              <a:rPr lang="en-US" sz="800" dirty="0" smtClean="0">
                <a:latin typeface="Arial Unicode MS" pitchFamily="34" charset="-128"/>
                <a:ea typeface="Arial Unicode MS" pitchFamily="34" charset="-128"/>
                <a:cs typeface="Arial Unicode MS" pitchFamily="34" charset="-128"/>
              </a:rPr>
              <a:t>SDD: System Design Description</a:t>
            </a:r>
          </a:p>
          <a:p>
            <a:r>
              <a:rPr lang="en-US" sz="800" dirty="0">
                <a:latin typeface="Arial Unicode MS" pitchFamily="34" charset="-128"/>
                <a:ea typeface="Arial Unicode MS" pitchFamily="34" charset="-128"/>
                <a:cs typeface="Arial Unicode MS" pitchFamily="34" charset="-128"/>
              </a:rPr>
              <a:t>VV: Verification and </a:t>
            </a:r>
            <a:r>
              <a:rPr lang="en-US" sz="800" dirty="0" smtClean="0">
                <a:latin typeface="Arial Unicode MS" pitchFamily="34" charset="-128"/>
                <a:ea typeface="Arial Unicode MS" pitchFamily="34" charset="-128"/>
                <a:cs typeface="Arial Unicode MS" pitchFamily="34" charset="-128"/>
              </a:rPr>
              <a:t>Validation</a:t>
            </a:r>
          </a:p>
        </p:txBody>
      </p:sp>
      <p:cxnSp>
        <p:nvCxnSpPr>
          <p:cNvPr id="141" name="AutoShape 18"/>
          <p:cNvCxnSpPr>
            <a:cxnSpLocks noChangeShapeType="1"/>
          </p:cNvCxnSpPr>
          <p:nvPr/>
        </p:nvCxnSpPr>
        <p:spPr bwMode="auto">
          <a:xfrm rot="10800000">
            <a:off x="240804" y="5475286"/>
            <a:ext cx="496134" cy="3175"/>
          </a:xfrm>
          <a:prstGeom prst="curvedConnector3">
            <a:avLst>
              <a:gd name="adj1" fmla="val 50000"/>
            </a:avLst>
          </a:prstGeom>
          <a:noFill/>
          <a:ln w="25400">
            <a:solidFill>
              <a:schemeClr val="tx2"/>
            </a:solidFill>
            <a:round/>
            <a:headEnd/>
            <a:tailEnd type="triangle" w="med" len="med"/>
          </a:ln>
        </p:spPr>
      </p:cxnSp>
      <p:cxnSp>
        <p:nvCxnSpPr>
          <p:cNvPr id="144" name="AutoShape 17"/>
          <p:cNvCxnSpPr>
            <a:cxnSpLocks noChangeShapeType="1"/>
          </p:cNvCxnSpPr>
          <p:nvPr/>
        </p:nvCxnSpPr>
        <p:spPr bwMode="auto">
          <a:xfrm rot="10800000">
            <a:off x="240804" y="5744268"/>
            <a:ext cx="496134" cy="6813"/>
          </a:xfrm>
          <a:prstGeom prst="curvedConnector3">
            <a:avLst>
              <a:gd name="adj1" fmla="val 50000"/>
            </a:avLst>
          </a:prstGeom>
          <a:noFill/>
          <a:ln w="25400">
            <a:solidFill>
              <a:schemeClr val="accent2"/>
            </a:solidFill>
            <a:prstDash val="dash"/>
            <a:round/>
            <a:headEnd type="triangle" w="med" len="med"/>
            <a:tailEnd type="triangle" w="med" len="med"/>
          </a:ln>
        </p:spPr>
      </p:cxnSp>
      <p:sp>
        <p:nvSpPr>
          <p:cNvPr id="146" name="Text Box 15"/>
          <p:cNvSpPr txBox="1">
            <a:spLocks noChangeArrowheads="1"/>
          </p:cNvSpPr>
          <p:nvPr/>
        </p:nvSpPr>
        <p:spPr bwMode="auto">
          <a:xfrm>
            <a:off x="708856" y="5024373"/>
            <a:ext cx="919163" cy="336550"/>
          </a:xfrm>
          <a:prstGeom prst="rect">
            <a:avLst/>
          </a:prstGeom>
          <a:noFill/>
          <a:ln w="9525">
            <a:noFill/>
            <a:miter lim="800000"/>
            <a:headEnd/>
            <a:tailEnd/>
          </a:ln>
        </p:spPr>
        <p:txBody>
          <a:bodyPr wrap="none">
            <a:spAutoFit/>
          </a:bodyPr>
          <a:lstStyle/>
          <a:p>
            <a:pPr>
              <a:spcBef>
                <a:spcPts val="0"/>
              </a:spcBef>
              <a:buNone/>
            </a:pPr>
            <a:r>
              <a:rPr lang="en-US" sz="1600" dirty="0">
                <a:solidFill>
                  <a:schemeClr val="accent3"/>
                </a:solidFill>
                <a:latin typeface="Arial Unicode MS" pitchFamily="34" charset="-128"/>
                <a:ea typeface="Arial Unicode MS" pitchFamily="34" charset="-128"/>
                <a:cs typeface="Arial Unicode MS" pitchFamily="34" charset="-128"/>
              </a:rPr>
              <a:t>Validate</a:t>
            </a:r>
          </a:p>
        </p:txBody>
      </p:sp>
      <p:cxnSp>
        <p:nvCxnSpPr>
          <p:cNvPr id="147" name="AutoShape 14"/>
          <p:cNvCxnSpPr>
            <a:cxnSpLocks noChangeShapeType="1"/>
          </p:cNvCxnSpPr>
          <p:nvPr/>
        </p:nvCxnSpPr>
        <p:spPr bwMode="auto">
          <a:xfrm rot="10800000" flipV="1">
            <a:off x="240806" y="5192646"/>
            <a:ext cx="496132" cy="1"/>
          </a:xfrm>
          <a:prstGeom prst="curvedConnector3">
            <a:avLst>
              <a:gd name="adj1" fmla="val 50000"/>
            </a:avLst>
          </a:prstGeom>
          <a:noFill/>
          <a:ln w="25400">
            <a:solidFill>
              <a:srgbClr val="003300"/>
            </a:solidFill>
            <a:prstDash val="sysDot"/>
            <a:round/>
            <a:headEnd/>
            <a:tailEnd type="triangle" w="med" len="med"/>
          </a:ln>
        </p:spPr>
      </p:cxnSp>
      <p:cxnSp>
        <p:nvCxnSpPr>
          <p:cNvPr id="157" name="AutoShape 18"/>
          <p:cNvCxnSpPr>
            <a:cxnSpLocks noChangeShapeType="1"/>
          </p:cNvCxnSpPr>
          <p:nvPr/>
        </p:nvCxnSpPr>
        <p:spPr bwMode="auto">
          <a:xfrm rot="10800000">
            <a:off x="204800" y="6005820"/>
            <a:ext cx="496134" cy="3175"/>
          </a:xfrm>
          <a:prstGeom prst="curvedConnector3">
            <a:avLst>
              <a:gd name="adj1" fmla="val 50000"/>
            </a:avLst>
          </a:prstGeom>
          <a:noFill/>
          <a:ln w="38100">
            <a:solidFill>
              <a:schemeClr val="tx1"/>
            </a:solidFill>
            <a:round/>
            <a:headEnd/>
            <a:tailEnd type="triangle" w="med" len="med"/>
          </a:ln>
        </p:spPr>
      </p:cxnSp>
      <p:sp>
        <p:nvSpPr>
          <p:cNvPr id="158" name="Text Box 8"/>
          <p:cNvSpPr txBox="1">
            <a:spLocks noChangeArrowheads="1"/>
          </p:cNvSpPr>
          <p:nvPr/>
        </p:nvSpPr>
        <p:spPr bwMode="auto">
          <a:xfrm>
            <a:off x="672852" y="5850461"/>
            <a:ext cx="1015313"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Develop</a:t>
            </a:r>
            <a:endParaRPr lang="en-US" sz="1600" dirty="0">
              <a:latin typeface="Arial Unicode MS" pitchFamily="34" charset="-128"/>
              <a:ea typeface="Arial Unicode MS" pitchFamily="34" charset="-128"/>
              <a:cs typeface="Arial Unicode MS" pitchFamily="34" charset="-128"/>
            </a:endParaRPr>
          </a:p>
        </p:txBody>
      </p:sp>
      <p:sp>
        <p:nvSpPr>
          <p:cNvPr id="174" name="Text Box 22"/>
          <p:cNvSpPr txBox="1">
            <a:spLocks noChangeArrowheads="1"/>
          </p:cNvSpPr>
          <p:nvPr/>
        </p:nvSpPr>
        <p:spPr bwMode="auto">
          <a:xfrm>
            <a:off x="2745256" y="5649714"/>
            <a:ext cx="1169967" cy="250917"/>
          </a:xfrm>
          <a:prstGeom prst="rect">
            <a:avLst/>
          </a:prstGeom>
          <a:noFill/>
          <a:ln w="9525">
            <a:noFill/>
            <a:miter lim="800000"/>
            <a:headEnd/>
            <a:tailEnd/>
          </a:ln>
        </p:spPr>
        <p:txBody>
          <a:bodyPr wrap="none" lIns="80851" tIns="40425" rIns="80851" bIns="40425">
            <a:spAutoFit/>
          </a:bodyPr>
          <a:lstStyle/>
          <a:p>
            <a:r>
              <a:rPr lang="en-US" sz="1100" i="1" dirty="0" smtClean="0">
                <a:latin typeface="Arial Unicode MS" pitchFamily="34" charset="-128"/>
                <a:ea typeface="Arial Unicode MS" pitchFamily="34" charset="-128"/>
                <a:cs typeface="Arial Unicode MS" pitchFamily="34" charset="-128"/>
              </a:rPr>
              <a:t>Compile &amp; Build</a:t>
            </a:r>
            <a:endParaRPr lang="en-US" sz="1100" i="1" dirty="0">
              <a:latin typeface="Arial Unicode MS" pitchFamily="34" charset="-128"/>
              <a:ea typeface="Arial Unicode MS" pitchFamily="34" charset="-128"/>
              <a:cs typeface="Arial Unicode MS" pitchFamily="34" charset="-128"/>
            </a:endParaRPr>
          </a:p>
        </p:txBody>
      </p:sp>
      <p:sp>
        <p:nvSpPr>
          <p:cNvPr id="175" name="Text Box 22"/>
          <p:cNvSpPr txBox="1">
            <a:spLocks noChangeArrowheads="1"/>
          </p:cNvSpPr>
          <p:nvPr/>
        </p:nvSpPr>
        <p:spPr bwMode="auto">
          <a:xfrm>
            <a:off x="7432960" y="3501394"/>
            <a:ext cx="1422158" cy="261610"/>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800">
                <a:latin typeface="Arial" pitchFamily="34" charset="0"/>
                <a:cs typeface="Arial" pitchFamily="34" charset="0"/>
              </a:defRPr>
            </a:lvl1pPr>
          </a:lstStyle>
          <a:p>
            <a:r>
              <a:rPr lang="en-US" sz="1000" i="1" dirty="0"/>
              <a:t>Code </a:t>
            </a:r>
            <a:r>
              <a:rPr lang="en-US" sz="1100" i="1" dirty="0">
                <a:latin typeface="Arial Unicode MS" pitchFamily="34" charset="-128"/>
                <a:ea typeface="Arial Unicode MS" pitchFamily="34" charset="-128"/>
                <a:cs typeface="Arial Unicode MS" pitchFamily="34" charset="-128"/>
              </a:rPr>
              <a:t>coverage</a:t>
            </a:r>
          </a:p>
        </p:txBody>
      </p:sp>
      <p:sp>
        <p:nvSpPr>
          <p:cNvPr id="44" name="Text Box 8"/>
          <p:cNvSpPr txBox="1">
            <a:spLocks noChangeArrowheads="1"/>
          </p:cNvSpPr>
          <p:nvPr/>
        </p:nvSpPr>
        <p:spPr bwMode="auto">
          <a:xfrm>
            <a:off x="636848" y="6189015"/>
            <a:ext cx="2052148" cy="338554"/>
          </a:xfrm>
          <a:prstGeom prst="rect">
            <a:avLst/>
          </a:prstGeom>
          <a:noFill/>
          <a:ln w="9525">
            <a:noFill/>
            <a:miter lim="800000"/>
            <a:headEnd/>
            <a:tailEnd/>
          </a:ln>
        </p:spPr>
        <p:txBody>
          <a:bodyPr wrap="square">
            <a:spAutoFit/>
          </a:bodyPr>
          <a:lstStyle/>
          <a:p>
            <a:pPr algn="ctr">
              <a:spcBef>
                <a:spcPts val="0"/>
              </a:spcBef>
              <a:buNone/>
            </a:pPr>
            <a:r>
              <a:rPr lang="en-US" sz="1600" dirty="0" smtClean="0">
                <a:latin typeface="Arial Unicode MS" pitchFamily="34" charset="-128"/>
                <a:ea typeface="Arial Unicode MS" pitchFamily="34" charset="-128"/>
                <a:cs typeface="Arial Unicode MS" pitchFamily="34" charset="-128"/>
              </a:rPr>
              <a:t>DO Qualification Kit </a:t>
            </a:r>
            <a:endParaRPr lang="en-US" sz="1600" dirty="0">
              <a:latin typeface="Arial Unicode MS" pitchFamily="34" charset="-128"/>
              <a:ea typeface="Arial Unicode MS" pitchFamily="34" charset="-128"/>
              <a:cs typeface="Arial Unicode MS" pitchFamily="34" charset="-128"/>
            </a:endParaRPr>
          </a:p>
        </p:txBody>
      </p:sp>
      <p:sp>
        <p:nvSpPr>
          <p:cNvPr id="31" name="ZoneTexte 30"/>
          <p:cNvSpPr txBox="1"/>
          <p:nvPr/>
        </p:nvSpPr>
        <p:spPr>
          <a:xfrm>
            <a:off x="3520318" y="2614749"/>
            <a:ext cx="811348"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03" name="ZoneTexte 102"/>
          <p:cNvSpPr txBox="1"/>
          <p:nvPr/>
        </p:nvSpPr>
        <p:spPr>
          <a:xfrm>
            <a:off x="3518248" y="2904316"/>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Stateflow</a:t>
            </a:r>
            <a:r>
              <a:rPr lang="en-US" sz="800" baseline="30000" dirty="0"/>
              <a:t>®</a:t>
            </a:r>
          </a:p>
        </p:txBody>
      </p:sp>
      <p:sp>
        <p:nvSpPr>
          <p:cNvPr id="105" name="ZoneTexte 104"/>
          <p:cNvSpPr txBox="1"/>
          <p:nvPr/>
        </p:nvSpPr>
        <p:spPr>
          <a:xfrm>
            <a:off x="4737876" y="2617324"/>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smtClean="0"/>
              <a:t>Verifier</a:t>
            </a:r>
            <a:r>
              <a:rPr lang="en-US" sz="800" baseline="30000" dirty="0" smtClean="0"/>
              <a:t>TM</a:t>
            </a:r>
            <a:endParaRPr lang="en-US" sz="800" baseline="30000" dirty="0"/>
          </a:p>
        </p:txBody>
      </p:sp>
      <p:sp>
        <p:nvSpPr>
          <p:cNvPr id="111" name="ZoneTexte 110"/>
          <p:cNvSpPr txBox="1"/>
          <p:nvPr/>
        </p:nvSpPr>
        <p:spPr>
          <a:xfrm>
            <a:off x="4737876" y="2868084"/>
            <a:ext cx="2081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Verification</a:t>
            </a:r>
            <a:r>
              <a:rPr lang="en-US" sz="800" baseline="30000" dirty="0" smtClean="0"/>
              <a:t>TM </a:t>
            </a:r>
            <a:r>
              <a:rPr lang="en-US" sz="800" dirty="0" smtClean="0"/>
              <a:t>(MC)</a:t>
            </a:r>
            <a:endParaRPr lang="en-US" sz="800" dirty="0"/>
          </a:p>
        </p:txBody>
      </p:sp>
      <p:sp>
        <p:nvSpPr>
          <p:cNvPr id="112" name="ZoneTexte 111"/>
          <p:cNvSpPr txBox="1"/>
          <p:nvPr/>
        </p:nvSpPr>
        <p:spPr>
          <a:xfrm>
            <a:off x="3999497" y="3232035"/>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smtClean="0"/>
              <a:t>Verification</a:t>
            </a:r>
            <a:r>
              <a:rPr lang="en-US" sz="800" baseline="30000" dirty="0" smtClean="0"/>
              <a:t>TM </a:t>
            </a:r>
            <a:r>
              <a:rPr lang="en-US" sz="800" dirty="0" smtClean="0"/>
              <a:t>(MA)</a:t>
            </a:r>
            <a:endParaRPr lang="en-US" sz="800" dirty="0"/>
          </a:p>
        </p:txBody>
      </p:sp>
      <p:sp>
        <p:nvSpPr>
          <p:cNvPr id="113" name="ZoneTexte 112"/>
          <p:cNvSpPr txBox="1"/>
          <p:nvPr/>
        </p:nvSpPr>
        <p:spPr>
          <a:xfrm>
            <a:off x="1422055" y="2832768"/>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Validation </a:t>
            </a:r>
          </a:p>
          <a:p>
            <a:r>
              <a:rPr lang="en-US" sz="800" dirty="0" smtClean="0"/>
              <a:t>Verification</a:t>
            </a:r>
            <a:r>
              <a:rPr lang="en-US" sz="800" baseline="30000" dirty="0" smtClean="0"/>
              <a:t>TM </a:t>
            </a:r>
            <a:r>
              <a:rPr lang="en-US" sz="800" dirty="0" smtClean="0"/>
              <a:t>(RMI)</a:t>
            </a:r>
            <a:endParaRPr lang="en-US" sz="800" dirty="0"/>
          </a:p>
        </p:txBody>
      </p:sp>
      <p:sp>
        <p:nvSpPr>
          <p:cNvPr id="114" name="ZoneTexte 113"/>
          <p:cNvSpPr txBox="1"/>
          <p:nvPr/>
        </p:nvSpPr>
        <p:spPr>
          <a:xfrm>
            <a:off x="1180618" y="1628906"/>
            <a:ext cx="682565" cy="215444"/>
          </a:xfrm>
          <a:prstGeom prst="rect">
            <a:avLst/>
          </a:prstGeom>
          <a:solidFill>
            <a:schemeClr val="bg1">
              <a:alpha val="80000"/>
            </a:schemeClr>
          </a:solidFill>
          <a:ln>
            <a:solidFill>
              <a:schemeClr val="bg1">
                <a:lumMod val="95000"/>
              </a:schemeClr>
            </a:solidFill>
          </a:ln>
        </p:spPr>
        <p:txBody>
          <a:bodyPr wrap="square" rtlCol="0">
            <a:spAutoFit/>
          </a:bodyPr>
          <a:lstStyle/>
          <a:p>
            <a:pPr algn="ctr"/>
            <a:r>
              <a:rPr lang="en-US" sz="800" dirty="0" smtClean="0">
                <a:latin typeface="Arial" pitchFamily="34" charset="0"/>
                <a:cs typeface="Arial" pitchFamily="34" charset="0"/>
              </a:rPr>
              <a:t>Simulink</a:t>
            </a:r>
            <a:r>
              <a:rPr lang="en-US" sz="800" baseline="30000" dirty="0" smtClean="0">
                <a:latin typeface="Arial" pitchFamily="34" charset="0"/>
                <a:cs typeface="Arial" pitchFamily="34" charset="0"/>
              </a:rPr>
              <a:t>®</a:t>
            </a:r>
            <a:endParaRPr lang="en-US" sz="800" baseline="30000" dirty="0">
              <a:latin typeface="Arial" pitchFamily="34" charset="0"/>
              <a:cs typeface="Arial" pitchFamily="34" charset="0"/>
            </a:endParaRPr>
          </a:p>
        </p:txBody>
      </p:sp>
      <p:sp>
        <p:nvSpPr>
          <p:cNvPr id="115" name="ZoneTexte 114"/>
          <p:cNvSpPr txBox="1"/>
          <p:nvPr/>
        </p:nvSpPr>
        <p:spPr>
          <a:xfrm>
            <a:off x="1875578" y="1622470"/>
            <a:ext cx="815488"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Stateflow</a:t>
            </a:r>
            <a:r>
              <a:rPr lang="en-US" sz="800" baseline="30000" dirty="0"/>
              <a:t>®</a:t>
            </a:r>
          </a:p>
        </p:txBody>
      </p:sp>
      <p:sp>
        <p:nvSpPr>
          <p:cNvPr id="117" name="ZoneTexte 116"/>
          <p:cNvSpPr txBox="1"/>
          <p:nvPr/>
        </p:nvSpPr>
        <p:spPr>
          <a:xfrm>
            <a:off x="1180619" y="1867535"/>
            <a:ext cx="1508377"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Design </a:t>
            </a:r>
            <a:r>
              <a:rPr lang="en-US" sz="800" dirty="0" smtClean="0"/>
              <a:t>Verifier</a:t>
            </a:r>
            <a:r>
              <a:rPr lang="en-US" sz="800" baseline="30000" dirty="0" smtClean="0"/>
              <a:t>TM</a:t>
            </a:r>
            <a:endParaRPr lang="en-US" sz="800" baseline="30000" dirty="0"/>
          </a:p>
        </p:txBody>
      </p:sp>
      <p:sp>
        <p:nvSpPr>
          <p:cNvPr id="118" name="ZoneTexte 117"/>
          <p:cNvSpPr txBox="1"/>
          <p:nvPr/>
        </p:nvSpPr>
        <p:spPr>
          <a:xfrm>
            <a:off x="2196402" y="1393609"/>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Coder</a:t>
            </a:r>
            <a:r>
              <a:rPr lang="en-US" sz="800" baseline="30000" dirty="0" smtClean="0"/>
              <a:t>TM</a:t>
            </a:r>
            <a:endParaRPr lang="en-US" sz="800" baseline="30000" dirty="0"/>
          </a:p>
        </p:txBody>
      </p:sp>
      <p:sp>
        <p:nvSpPr>
          <p:cNvPr id="119" name="ZoneTexte 118"/>
          <p:cNvSpPr txBox="1"/>
          <p:nvPr/>
        </p:nvSpPr>
        <p:spPr>
          <a:xfrm>
            <a:off x="1180618" y="1390092"/>
            <a:ext cx="98684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xPC Target</a:t>
            </a:r>
            <a:r>
              <a:rPr lang="en-US" sz="800" baseline="30000" dirty="0" smtClean="0"/>
              <a:t>TM</a:t>
            </a:r>
            <a:endParaRPr lang="en-US" sz="800" baseline="30000" dirty="0"/>
          </a:p>
        </p:txBody>
      </p:sp>
      <p:sp>
        <p:nvSpPr>
          <p:cNvPr id="122" name="ZoneTexte 121"/>
          <p:cNvSpPr txBox="1"/>
          <p:nvPr/>
        </p:nvSpPr>
        <p:spPr>
          <a:xfrm>
            <a:off x="952119" y="4173536"/>
            <a:ext cx="1585773"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Inspector</a:t>
            </a:r>
            <a:r>
              <a:rPr lang="en-US" sz="800" baseline="30000" dirty="0" smtClean="0"/>
              <a:t>TM</a:t>
            </a:r>
            <a:endParaRPr lang="en-US" sz="800" baseline="30000" dirty="0"/>
          </a:p>
        </p:txBody>
      </p:sp>
      <p:sp>
        <p:nvSpPr>
          <p:cNvPr id="123" name="ZoneTexte 122"/>
          <p:cNvSpPr txBox="1"/>
          <p:nvPr/>
        </p:nvSpPr>
        <p:spPr>
          <a:xfrm>
            <a:off x="4094915" y="4726161"/>
            <a:ext cx="923951"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(MISRA, RTE)</a:t>
            </a:r>
            <a:endParaRPr lang="en-US" sz="800" baseline="30000" dirty="0"/>
          </a:p>
        </p:txBody>
      </p:sp>
      <p:sp>
        <p:nvSpPr>
          <p:cNvPr id="124" name="ZoneTexte 123"/>
          <p:cNvSpPr txBox="1"/>
          <p:nvPr/>
        </p:nvSpPr>
        <p:spPr>
          <a:xfrm>
            <a:off x="4906416" y="4450535"/>
            <a:ext cx="151666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Code Inspector</a:t>
            </a:r>
            <a:r>
              <a:rPr lang="en-US" sz="800" baseline="30000" dirty="0" smtClean="0"/>
              <a:t>TM</a:t>
            </a:r>
            <a:endParaRPr lang="en-US" sz="800" baseline="30000" dirty="0"/>
          </a:p>
        </p:txBody>
      </p:sp>
      <p:sp>
        <p:nvSpPr>
          <p:cNvPr id="125" name="ZoneTexte 124"/>
          <p:cNvSpPr txBox="1"/>
          <p:nvPr/>
        </p:nvSpPr>
        <p:spPr>
          <a:xfrm>
            <a:off x="7432959" y="278636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 </a:t>
            </a:r>
            <a:r>
              <a:rPr lang="en-US" sz="800" dirty="0" smtClean="0"/>
              <a:t>(PIL)</a:t>
            </a:r>
            <a:endParaRPr lang="en-US" sz="800" dirty="0"/>
          </a:p>
        </p:txBody>
      </p:sp>
      <p:sp>
        <p:nvSpPr>
          <p:cNvPr id="126" name="ZoneTexte 125"/>
          <p:cNvSpPr txBox="1"/>
          <p:nvPr/>
        </p:nvSpPr>
        <p:spPr>
          <a:xfrm>
            <a:off x="7432959" y="3009032"/>
            <a:ext cx="1422159"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SystemTest</a:t>
            </a:r>
            <a:r>
              <a:rPr lang="en-US" sz="800" baseline="30000" dirty="0" smtClean="0"/>
              <a:t>TM</a:t>
            </a:r>
            <a:endParaRPr lang="en-US" sz="800" dirty="0"/>
          </a:p>
        </p:txBody>
      </p:sp>
      <p:sp>
        <p:nvSpPr>
          <p:cNvPr id="127" name="ZoneTexte 126"/>
          <p:cNvSpPr txBox="1"/>
          <p:nvPr/>
        </p:nvSpPr>
        <p:spPr>
          <a:xfrm>
            <a:off x="7432959" y="3232035"/>
            <a:ext cx="1422160"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 RTE)</a:t>
            </a:r>
            <a:endParaRPr lang="en-US" sz="800" baseline="30000" dirty="0"/>
          </a:p>
        </p:txBody>
      </p:sp>
      <p:sp>
        <p:nvSpPr>
          <p:cNvPr id="129" name="ZoneTexte 128"/>
          <p:cNvSpPr txBox="1"/>
          <p:nvPr/>
        </p:nvSpPr>
        <p:spPr>
          <a:xfrm>
            <a:off x="6510003" y="415874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 </a:t>
            </a:r>
            <a:r>
              <a:rPr lang="en-US" sz="800" dirty="0" smtClean="0"/>
              <a:t>(PIL)</a:t>
            </a:r>
            <a:endParaRPr lang="en-US" sz="800" dirty="0"/>
          </a:p>
        </p:txBody>
      </p:sp>
      <p:sp>
        <p:nvSpPr>
          <p:cNvPr id="130" name="ZoneTexte 129"/>
          <p:cNvSpPr txBox="1"/>
          <p:nvPr/>
        </p:nvSpPr>
        <p:spPr>
          <a:xfrm>
            <a:off x="6510003" y="4381413"/>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SystemTest</a:t>
            </a:r>
            <a:r>
              <a:rPr lang="en-US" sz="800" baseline="30000" dirty="0" smtClean="0"/>
              <a:t>TM</a:t>
            </a:r>
            <a:endParaRPr lang="en-US" sz="800" dirty="0"/>
          </a:p>
        </p:txBody>
      </p:sp>
      <p:sp>
        <p:nvSpPr>
          <p:cNvPr id="131" name="ZoneTexte 130"/>
          <p:cNvSpPr txBox="1"/>
          <p:nvPr/>
        </p:nvSpPr>
        <p:spPr>
          <a:xfrm>
            <a:off x="6510003" y="4604416"/>
            <a:ext cx="1524246"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Polyspace® ( RTE)</a:t>
            </a:r>
            <a:endParaRPr lang="en-US" sz="800" baseline="30000" dirty="0"/>
          </a:p>
        </p:txBody>
      </p:sp>
      <p:sp>
        <p:nvSpPr>
          <p:cNvPr id="132" name="ZoneTexte 131"/>
          <p:cNvSpPr txBox="1"/>
          <p:nvPr/>
        </p:nvSpPr>
        <p:spPr>
          <a:xfrm>
            <a:off x="3334966" y="4324416"/>
            <a:ext cx="1167704" cy="21544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smtClean="0"/>
              <a:t>Embedded Coder</a:t>
            </a:r>
            <a:r>
              <a:rPr lang="en-US" sz="800" baseline="30000" dirty="0" smtClean="0"/>
              <a:t>TM</a:t>
            </a:r>
            <a:endParaRPr lang="en-US" sz="800" dirty="0"/>
          </a:p>
        </p:txBody>
      </p:sp>
      <p:sp>
        <p:nvSpPr>
          <p:cNvPr id="36" name="Organigramme : Connecteur 35"/>
          <p:cNvSpPr/>
          <p:nvPr/>
        </p:nvSpPr>
        <p:spPr>
          <a:xfrm>
            <a:off x="454368" y="62921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3" name="Organigramme : Connecteur 132"/>
          <p:cNvSpPr/>
          <p:nvPr/>
        </p:nvSpPr>
        <p:spPr>
          <a:xfrm>
            <a:off x="6704324" y="2908133"/>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5" name="Organigramme : Connecteur 134"/>
          <p:cNvSpPr/>
          <p:nvPr/>
        </p:nvSpPr>
        <p:spPr>
          <a:xfrm>
            <a:off x="5100456"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6" name="Organigramme : Connecteur 135"/>
          <p:cNvSpPr/>
          <p:nvPr/>
        </p:nvSpPr>
        <p:spPr>
          <a:xfrm>
            <a:off x="2416621" y="422809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7" name="Organigramme : Connecteur 136"/>
          <p:cNvSpPr/>
          <p:nvPr/>
        </p:nvSpPr>
        <p:spPr>
          <a:xfrm>
            <a:off x="6337819" y="4489333"/>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8" name="Organigramme : Connecteur 137"/>
          <p:cNvSpPr/>
          <p:nvPr/>
        </p:nvSpPr>
        <p:spPr>
          <a:xfrm>
            <a:off x="4855127" y="4776509"/>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9" name="Organigramme : Connecteur 138"/>
          <p:cNvSpPr/>
          <p:nvPr/>
        </p:nvSpPr>
        <p:spPr>
          <a:xfrm>
            <a:off x="7858834" y="4420211"/>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0" name="Organigramme : Connecteur 139"/>
          <p:cNvSpPr/>
          <p:nvPr/>
        </p:nvSpPr>
        <p:spPr>
          <a:xfrm>
            <a:off x="7865119" y="46545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2" name="Organigramme : Connecteur 141"/>
          <p:cNvSpPr/>
          <p:nvPr/>
        </p:nvSpPr>
        <p:spPr>
          <a:xfrm>
            <a:off x="8652113" y="3263464"/>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3" name="Organigramme : Connecteur 142"/>
          <p:cNvSpPr/>
          <p:nvPr/>
        </p:nvSpPr>
        <p:spPr>
          <a:xfrm>
            <a:off x="8652113" y="3050836"/>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5" name="ZoneTexte 144"/>
          <p:cNvSpPr txBox="1"/>
          <p:nvPr/>
        </p:nvSpPr>
        <p:spPr>
          <a:xfrm>
            <a:off x="2745256" y="3224476"/>
            <a:ext cx="1190689" cy="338554"/>
          </a:xfrm>
          <a:prstGeom prst="rect">
            <a:avLst/>
          </a:prstGeom>
          <a:solidFill>
            <a:schemeClr val="bg1">
              <a:alpha val="80000"/>
            </a:schemeClr>
          </a:solidFill>
          <a:ln>
            <a:solidFill>
              <a:schemeClr val="bg1">
                <a:lumMod val="95000"/>
              </a:schemeClr>
            </a:solidFill>
          </a:ln>
        </p:spPr>
        <p:txBody>
          <a:bodyPr wrap="square" rtlCol="0">
            <a:spAutoFit/>
          </a:bodyPr>
          <a:lstStyle>
            <a:defPPr>
              <a:defRPr lang="en-US"/>
            </a:defPPr>
            <a:lvl1pPr algn="ctr">
              <a:defRPr sz="1100">
                <a:latin typeface="Arial" pitchFamily="34" charset="0"/>
                <a:cs typeface="Arial" pitchFamily="34" charset="0"/>
              </a:defRPr>
            </a:lvl1pPr>
          </a:lstStyle>
          <a:p>
            <a:r>
              <a:rPr lang="en-US" sz="800" dirty="0"/>
              <a:t>Simulink® </a:t>
            </a:r>
            <a:r>
              <a:rPr lang="en-US" sz="800" dirty="0" smtClean="0"/>
              <a:t>Report Generator</a:t>
            </a:r>
            <a:r>
              <a:rPr lang="en-US" sz="800" baseline="30000" dirty="0" smtClean="0"/>
              <a:t>TM </a:t>
            </a:r>
            <a:r>
              <a:rPr lang="en-US" sz="800" dirty="0" smtClean="0"/>
              <a:t>(SDD)</a:t>
            </a:r>
            <a:endParaRPr lang="en-US" sz="800" dirty="0"/>
          </a:p>
        </p:txBody>
      </p:sp>
      <p:sp>
        <p:nvSpPr>
          <p:cNvPr id="148" name="Organigramme : Connecteur 147"/>
          <p:cNvSpPr/>
          <p:nvPr/>
        </p:nvSpPr>
        <p:spPr>
          <a:xfrm>
            <a:off x="3793951" y="3294650"/>
            <a:ext cx="138205" cy="137848"/>
          </a:xfrm>
          <a:prstGeom prst="flowChartConnecto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444569269"/>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8"/>
          <p:cNvSpPr txBox="1">
            <a:spLocks/>
          </p:cNvSpPr>
          <p:nvPr/>
        </p:nvSpPr>
        <p:spPr>
          <a:xfrm>
            <a:off x="381000" y="2057400"/>
            <a:ext cx="7431360" cy="3124200"/>
          </a:xfrm>
          <a:prstGeom prst="rect">
            <a:avLst/>
          </a:prstGeom>
        </p:spPr>
        <p:txBody>
          <a:bodyPr/>
          <a:lstStyle/>
          <a:p>
            <a:pPr marL="284163" indent="-284163">
              <a:buClr>
                <a:srgbClr val="215383"/>
              </a:buClr>
              <a:buFont typeface="Wingdings" pitchFamily="2" charset="2"/>
              <a:buChar char="§"/>
            </a:pPr>
            <a:r>
              <a:rPr lang="en-US" sz="2000" dirty="0" smtClean="0">
                <a:solidFill>
                  <a:prstClr val="black"/>
                </a:solidFill>
              </a:rPr>
              <a:t>Provides </a:t>
            </a:r>
            <a:r>
              <a:rPr lang="en-US" sz="2000" dirty="0">
                <a:solidFill>
                  <a:prstClr val="black"/>
                </a:solidFill>
              </a:rPr>
              <a:t>key ingredients </a:t>
            </a:r>
            <a:r>
              <a:rPr lang="en-US" sz="2000" dirty="0" smtClean="0">
                <a:solidFill>
                  <a:prstClr val="black"/>
                </a:solidFill>
              </a:rPr>
              <a:t>necessary to accelerate transition </a:t>
            </a:r>
            <a:br>
              <a:rPr lang="en-US" sz="2000" dirty="0" smtClean="0">
                <a:solidFill>
                  <a:prstClr val="black"/>
                </a:solidFill>
              </a:rPr>
            </a:br>
            <a:r>
              <a:rPr lang="en-US" sz="2000" dirty="0" smtClean="0">
                <a:solidFill>
                  <a:prstClr val="black"/>
                </a:solidFill>
              </a:rPr>
              <a:t>towards DO-178 </a:t>
            </a:r>
            <a:r>
              <a:rPr lang="en-US" sz="2000" dirty="0">
                <a:solidFill>
                  <a:prstClr val="black"/>
                </a:solidFill>
              </a:rPr>
              <a:t>compatible </a:t>
            </a:r>
            <a:r>
              <a:rPr lang="en-US" sz="2000" dirty="0" smtClean="0">
                <a:solidFill>
                  <a:prstClr val="black"/>
                </a:solidFill>
              </a:rPr>
              <a:t>processes and tool chains for Model-Based Design</a:t>
            </a:r>
          </a:p>
          <a:p>
            <a:pPr marL="284163" indent="-284163">
              <a:buClr>
                <a:srgbClr val="215383"/>
              </a:buClr>
              <a:buFont typeface="Wingdings" pitchFamily="2" charset="2"/>
              <a:buChar char="§"/>
            </a:pPr>
            <a:endParaRPr lang="en-US" sz="1000" dirty="0">
              <a:solidFill>
                <a:prstClr val="black"/>
              </a:solidFill>
            </a:endParaRPr>
          </a:p>
          <a:p>
            <a:pPr lvl="1">
              <a:spcBef>
                <a:spcPts val="600"/>
              </a:spcBef>
              <a:buClr>
                <a:srgbClr val="215383"/>
              </a:buClr>
            </a:pPr>
            <a:endParaRPr lang="de-DE" sz="1000" dirty="0" smtClean="0">
              <a:solidFill>
                <a:prstClr val="black"/>
              </a:solidFill>
            </a:endParaRPr>
          </a:p>
          <a:p>
            <a:pPr marL="284163" indent="-284163">
              <a:spcBef>
                <a:spcPts val="600"/>
              </a:spcBef>
              <a:buClr>
                <a:srgbClr val="215383"/>
              </a:buClr>
              <a:buFont typeface="Wingdings" pitchFamily="2" charset="2"/>
              <a:buChar char="§"/>
            </a:pPr>
            <a:r>
              <a:rPr lang="en-US" sz="2000" b="1" dirty="0" smtClean="0">
                <a:solidFill>
                  <a:prstClr val="black"/>
                </a:solidFill>
              </a:rPr>
              <a:t>Typical </a:t>
            </a:r>
            <a:r>
              <a:rPr lang="en-US" sz="2000" b="1" dirty="0">
                <a:solidFill>
                  <a:prstClr val="black"/>
                </a:solidFill>
              </a:rPr>
              <a:t>deployment </a:t>
            </a:r>
            <a:r>
              <a:rPr lang="en-US" sz="2000" b="1" dirty="0" smtClean="0">
                <a:solidFill>
                  <a:prstClr val="black"/>
                </a:solidFill>
              </a:rPr>
              <a:t>service</a:t>
            </a:r>
            <a:endParaRPr lang="en-US" sz="2000" b="1" dirty="0">
              <a:solidFill>
                <a:prstClr val="black"/>
              </a:solidFill>
            </a:endParaRPr>
          </a:p>
          <a:p>
            <a:pPr marL="800100" lvl="1" indent="-342900">
              <a:spcBef>
                <a:spcPts val="600"/>
              </a:spcBef>
              <a:buClr>
                <a:srgbClr val="215383"/>
              </a:buClr>
              <a:buFont typeface="+mj-lt"/>
              <a:buAutoNum type="arabicPeriod"/>
            </a:pPr>
            <a:r>
              <a:rPr lang="en-US" dirty="0" smtClean="0">
                <a:solidFill>
                  <a:prstClr val="black"/>
                </a:solidFill>
              </a:rPr>
              <a:t>Familiarization </a:t>
            </a:r>
            <a:r>
              <a:rPr lang="en-US" dirty="0">
                <a:solidFill>
                  <a:prstClr val="black"/>
                </a:solidFill>
              </a:rPr>
              <a:t>with </a:t>
            </a:r>
            <a:r>
              <a:rPr lang="en-US" dirty="0" smtClean="0">
                <a:solidFill>
                  <a:prstClr val="black"/>
                </a:solidFill>
              </a:rPr>
              <a:t>existing processes </a:t>
            </a:r>
            <a:r>
              <a:rPr lang="en-US" dirty="0">
                <a:solidFill>
                  <a:prstClr val="black"/>
                </a:solidFill>
              </a:rPr>
              <a:t>and </a:t>
            </a:r>
            <a:r>
              <a:rPr lang="en-US" dirty="0" smtClean="0">
                <a:solidFill>
                  <a:prstClr val="black"/>
                </a:solidFill>
              </a:rPr>
              <a:t>tools </a:t>
            </a:r>
          </a:p>
          <a:p>
            <a:pPr marL="800100" lvl="1" indent="-342900">
              <a:spcBef>
                <a:spcPts val="600"/>
              </a:spcBef>
              <a:buClr>
                <a:srgbClr val="215383"/>
              </a:buClr>
              <a:buFont typeface="+mj-lt"/>
              <a:buAutoNum type="arabicPeriod"/>
            </a:pPr>
            <a:r>
              <a:rPr lang="en-US" dirty="0" smtClean="0">
                <a:solidFill>
                  <a:prstClr val="black"/>
                </a:solidFill>
              </a:rPr>
              <a:t>Gap analysis</a:t>
            </a:r>
            <a:endParaRPr lang="en-US" dirty="0">
              <a:solidFill>
                <a:prstClr val="black"/>
              </a:solidFill>
            </a:endParaRPr>
          </a:p>
          <a:p>
            <a:pPr marL="800100" lvl="1" indent="-342900">
              <a:spcBef>
                <a:spcPts val="600"/>
              </a:spcBef>
              <a:buClr>
                <a:srgbClr val="215383"/>
              </a:buClr>
              <a:buFont typeface="+mj-lt"/>
              <a:buAutoNum type="arabicPeriod"/>
            </a:pPr>
            <a:r>
              <a:rPr lang="en-US" dirty="0" smtClean="0">
                <a:solidFill>
                  <a:prstClr val="black"/>
                </a:solidFill>
              </a:rPr>
              <a:t>Targeted instruction</a:t>
            </a:r>
            <a:endParaRPr lang="en-US" dirty="0">
              <a:solidFill>
                <a:prstClr val="black"/>
              </a:solidFill>
            </a:endParaRPr>
          </a:p>
          <a:p>
            <a:pPr marL="800100" lvl="1" indent="-342900">
              <a:spcBef>
                <a:spcPts val="600"/>
              </a:spcBef>
              <a:buClr>
                <a:srgbClr val="215383"/>
              </a:buClr>
              <a:buFont typeface="+mj-lt"/>
              <a:buAutoNum type="arabicPeriod"/>
            </a:pPr>
            <a:r>
              <a:rPr lang="en-US" dirty="0" smtClean="0">
                <a:solidFill>
                  <a:prstClr val="black"/>
                </a:solidFill>
              </a:rPr>
              <a:t>Hands-on deployment support</a:t>
            </a:r>
            <a:endParaRPr lang="en-US" dirty="0">
              <a:solidFill>
                <a:prstClr val="black"/>
              </a:solidFill>
            </a:endParaRPr>
          </a:p>
          <a:p>
            <a:pPr marL="284163" indent="-284163" fontAlgn="base">
              <a:spcBef>
                <a:spcPct val="20000"/>
              </a:spcBef>
              <a:spcAft>
                <a:spcPct val="0"/>
              </a:spcAft>
              <a:buClr>
                <a:srgbClr val="215383"/>
              </a:buClr>
              <a:buFont typeface="Wingdings" pitchFamily="2" charset="2"/>
              <a:buNone/>
              <a:defRPr/>
            </a:pPr>
            <a:endParaRPr lang="en-US" sz="2000" kern="0" dirty="0" smtClean="0">
              <a:solidFill>
                <a:prstClr val="black"/>
              </a:solidFill>
            </a:endParaRPr>
          </a:p>
        </p:txBody>
      </p:sp>
      <p:sp>
        <p:nvSpPr>
          <p:cNvPr id="2" name="Title 1"/>
          <p:cNvSpPr>
            <a:spLocks noGrp="1"/>
          </p:cNvSpPr>
          <p:nvPr>
            <p:ph type="title"/>
          </p:nvPr>
        </p:nvSpPr>
        <p:spPr>
          <a:xfrm>
            <a:off x="381000" y="457200"/>
            <a:ext cx="8534400" cy="990600"/>
          </a:xfrm>
        </p:spPr>
        <p:txBody>
          <a:bodyPr/>
          <a:lstStyle/>
          <a:p>
            <a:pPr lvl="1" algn="l" rtl="0">
              <a:spcBef>
                <a:spcPct val="0"/>
              </a:spcBef>
            </a:pPr>
            <a:r>
              <a:rPr lang="de-DE" sz="2800" b="1" kern="1200" dirty="0" smtClean="0">
                <a:solidFill>
                  <a:schemeClr val="tx2"/>
                </a:solidFill>
                <a:latin typeface="Arial" pitchFamily="34" charset="0"/>
                <a:ea typeface="+mj-ea"/>
                <a:cs typeface="Arial" pitchFamily="34" charset="0"/>
              </a:rPr>
              <a:t>Process Deployment Advisory Services</a:t>
            </a:r>
            <a:br>
              <a:rPr lang="de-DE" sz="2800" b="1" kern="1200" dirty="0" smtClean="0">
                <a:solidFill>
                  <a:schemeClr val="tx2"/>
                </a:solidFill>
                <a:latin typeface="Arial" pitchFamily="34" charset="0"/>
                <a:ea typeface="+mj-ea"/>
                <a:cs typeface="Arial" pitchFamily="34" charset="0"/>
              </a:rPr>
            </a:br>
            <a:r>
              <a:rPr lang="en-US" sz="2400" b="1" kern="1200" dirty="0">
                <a:solidFill>
                  <a:srgbClr val="C00000"/>
                </a:solidFill>
                <a:latin typeface="Arial" pitchFamily="34" charset="0"/>
                <a:ea typeface="+mj-ea"/>
                <a:cs typeface="Arial" pitchFamily="34" charset="0"/>
              </a:rPr>
              <a:t>Quickly </a:t>
            </a:r>
            <a:r>
              <a:rPr lang="en-US" sz="2400" b="1" kern="1200" dirty="0" smtClean="0">
                <a:solidFill>
                  <a:srgbClr val="C00000"/>
                </a:solidFill>
                <a:latin typeface="Arial" pitchFamily="34" charset="0"/>
                <a:ea typeface="+mj-ea"/>
                <a:cs typeface="Arial" pitchFamily="34" charset="0"/>
              </a:rPr>
              <a:t>Adopt </a:t>
            </a:r>
            <a:r>
              <a:rPr lang="en-US" sz="2400" b="1" kern="1200" dirty="0">
                <a:solidFill>
                  <a:srgbClr val="C00000"/>
                </a:solidFill>
                <a:latin typeface="Arial" pitchFamily="34" charset="0"/>
                <a:ea typeface="+mj-ea"/>
                <a:cs typeface="Arial" pitchFamily="34" charset="0"/>
              </a:rPr>
              <a:t>Model-Based Design for </a:t>
            </a:r>
            <a:r>
              <a:rPr lang="en-US" sz="2400" b="1" kern="1200" dirty="0" smtClean="0">
                <a:solidFill>
                  <a:srgbClr val="C00000"/>
                </a:solidFill>
                <a:latin typeface="Arial" pitchFamily="34" charset="0"/>
                <a:ea typeface="+mj-ea"/>
                <a:cs typeface="Arial" pitchFamily="34" charset="0"/>
              </a:rPr>
              <a:t>DO-178</a:t>
            </a:r>
            <a:r>
              <a:rPr lang="de-DE" sz="2800" b="1" kern="1200" dirty="0">
                <a:solidFill>
                  <a:srgbClr val="C00000"/>
                </a:solidFill>
                <a:latin typeface="Arial" pitchFamily="34" charset="0"/>
                <a:ea typeface="+mj-ea"/>
                <a:cs typeface="Arial" pitchFamily="34" charset="0"/>
              </a:rPr>
              <a:t/>
            </a:r>
            <a:br>
              <a:rPr lang="de-DE" sz="2800" b="1" kern="1200" dirty="0">
                <a:solidFill>
                  <a:srgbClr val="C00000"/>
                </a:solidFill>
                <a:latin typeface="Arial" pitchFamily="34" charset="0"/>
                <a:ea typeface="+mj-ea"/>
                <a:cs typeface="Arial" pitchFamily="34" charset="0"/>
              </a:rPr>
            </a:br>
            <a:endParaRPr lang="en-US" sz="2800" b="1" kern="1200" dirty="0">
              <a:solidFill>
                <a:srgbClr val="C00000"/>
              </a:solidFill>
              <a:latin typeface="Arial" pitchFamily="34" charset="0"/>
              <a:ea typeface="+mj-ea"/>
              <a:cs typeface="Arial" pitchFamily="34" charset="0"/>
            </a:endParaRPr>
          </a:p>
        </p:txBody>
      </p:sp>
      <p:sp>
        <p:nvSpPr>
          <p:cNvPr id="3" name="Rectangle 2"/>
          <p:cNvSpPr/>
          <p:nvPr/>
        </p:nvSpPr>
        <p:spPr>
          <a:xfrm>
            <a:off x="323528" y="5445224"/>
            <a:ext cx="8532440" cy="307777"/>
          </a:xfrm>
          <a:prstGeom prst="rect">
            <a:avLst/>
          </a:prstGeom>
          <a:solidFill>
            <a:schemeClr val="bg1"/>
          </a:solidFill>
        </p:spPr>
        <p:txBody>
          <a:bodyPr wrap="square">
            <a:spAutoFit/>
          </a:bodyPr>
          <a:lstStyle/>
          <a:p>
            <a:r>
              <a:rPr lang="en-US" sz="1400" dirty="0" smtClean="0">
                <a:latin typeface="Courier New" pitchFamily="49" charset="0"/>
                <a:cs typeface="Courier New" pitchFamily="49" charset="0"/>
                <a:hlinkClick r:id="rId2"/>
              </a:rPr>
              <a:t>http://www.mathworks.com/services/consulting/areas/do-process-deployment.html</a:t>
            </a:r>
            <a:r>
              <a:rPr lang="en-US" sz="1400" dirty="0" smtClean="0">
                <a:latin typeface="Courier New" pitchFamily="49" charset="0"/>
                <a:cs typeface="Courier New" pitchFamily="49" charset="0"/>
              </a:rPr>
              <a:t>  </a:t>
            </a:r>
            <a:endParaRPr lang="en-US" sz="1400" dirty="0">
              <a:latin typeface="Courier New" pitchFamily="49" charset="0"/>
              <a:cs typeface="Courier New" pitchFamily="49" charset="0"/>
            </a:endParaRPr>
          </a:p>
        </p:txBody>
      </p:sp>
      <p:pic>
        <p:nvPicPr>
          <p:cNvPr id="2050" name="Picture 2"/>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3733800" y="6200775"/>
            <a:ext cx="48768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Close</a:t>
            </a:r>
            <a:endParaRPr lang="en-GB" dirty="0"/>
          </a:p>
        </p:txBody>
      </p:sp>
      <p:sp>
        <p:nvSpPr>
          <p:cNvPr id="3" name="Content Placeholder 2"/>
          <p:cNvSpPr>
            <a:spLocks noGrp="1"/>
          </p:cNvSpPr>
          <p:nvPr>
            <p:ph idx="1"/>
          </p:nvPr>
        </p:nvSpPr>
        <p:spPr/>
        <p:txBody>
          <a:bodyPr/>
          <a:lstStyle/>
          <a:p>
            <a:r>
              <a:rPr lang="en-GB" dirty="0" smtClean="0"/>
              <a:t>Thank you!</a:t>
            </a:r>
          </a:p>
          <a:p>
            <a:endParaRPr lang="en-GB" dirty="0" smtClean="0"/>
          </a:p>
          <a:p>
            <a:r>
              <a:rPr lang="en-GB" dirty="0" smtClean="0"/>
              <a:t>Further information:</a:t>
            </a:r>
          </a:p>
          <a:p>
            <a:pPr lvl="1"/>
            <a:r>
              <a:rPr lang="en-GB" dirty="0" smtClean="0"/>
              <a:t>Phil Maltby – Account Manager (</a:t>
            </a:r>
            <a:r>
              <a:rPr lang="en-GB" dirty="0" smtClean="0">
                <a:hlinkClick r:id="rId2"/>
              </a:rPr>
              <a:t>phil.maltby@mathworks.com</a:t>
            </a:r>
            <a:r>
              <a:rPr lang="en-GB" dirty="0" smtClean="0"/>
              <a:t>)</a:t>
            </a:r>
          </a:p>
          <a:p>
            <a:endParaRPr lang="en-GB" dirty="0" smtClean="0"/>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5"/>
          <p:cNvSpPr>
            <a:spLocks noChangeArrowheads="1"/>
          </p:cNvSpPr>
          <p:nvPr/>
        </p:nvSpPr>
        <p:spPr bwMode="auto">
          <a:xfrm>
            <a:off x="519115" y="816308"/>
            <a:ext cx="4913637" cy="892366"/>
          </a:xfrm>
          <a:prstGeom prst="rect">
            <a:avLst/>
          </a:prstGeom>
          <a:noFill/>
          <a:ln w="9525">
            <a:noFill/>
            <a:miter lim="800000"/>
            <a:headEnd/>
            <a:tailEnd/>
          </a:ln>
        </p:spPr>
        <p:txBody>
          <a:bodyPr lIns="0" tIns="0" rIns="0" bIns="0"/>
          <a:lstStyle/>
          <a:p>
            <a:r>
              <a:rPr lang="en-US" sz="2000" b="1" dirty="0" smtClean="0">
                <a:solidFill>
                  <a:srgbClr val="125687"/>
                </a:solidFill>
              </a:rPr>
              <a:t>BAE Utilizes Simulink HDL Coder for DO-254 Level A Project – New in 2012</a:t>
            </a:r>
            <a:endParaRPr lang="en-US" sz="2000" dirty="0" smtClean="0">
              <a:solidFill>
                <a:srgbClr val="125687"/>
              </a:solidFill>
            </a:endParaRPr>
          </a:p>
        </p:txBody>
      </p:sp>
      <p:sp>
        <p:nvSpPr>
          <p:cNvPr id="3075" name="Rectangle 16"/>
          <p:cNvSpPr>
            <a:spLocks noChangeArrowheads="1"/>
          </p:cNvSpPr>
          <p:nvPr/>
        </p:nvSpPr>
        <p:spPr bwMode="auto">
          <a:xfrm>
            <a:off x="511156" y="1997953"/>
            <a:ext cx="4921596" cy="4174247"/>
          </a:xfrm>
          <a:prstGeom prst="rect">
            <a:avLst/>
          </a:prstGeom>
          <a:solidFill>
            <a:schemeClr val="bg1"/>
          </a:solidFill>
          <a:ln w="19050">
            <a:noFill/>
            <a:miter lim="800000"/>
            <a:headEnd/>
            <a:tailEnd/>
          </a:ln>
        </p:spPr>
        <p:txBody>
          <a:bodyPr lIns="0" tIns="0" rIns="0" bIns="0"/>
          <a:lstStyle/>
          <a:p>
            <a:r>
              <a:rPr lang="en-US" b="1" dirty="0" smtClean="0">
                <a:solidFill>
                  <a:srgbClr val="125687"/>
                </a:solidFill>
              </a:rPr>
              <a:t>Challenge</a:t>
            </a:r>
            <a:endParaRPr lang="en-US" b="1" dirty="0">
              <a:solidFill>
                <a:srgbClr val="125687"/>
              </a:solidFill>
            </a:endParaRPr>
          </a:p>
          <a:p>
            <a:pPr>
              <a:spcBef>
                <a:spcPts val="180"/>
              </a:spcBef>
              <a:buClr>
                <a:srgbClr val="215083"/>
              </a:buClr>
            </a:pPr>
            <a:r>
              <a:rPr lang="en-US" sz="1500" dirty="0" smtClean="0">
                <a:solidFill>
                  <a:prstClr val="black"/>
                </a:solidFill>
              </a:rPr>
              <a:t>Develop and </a:t>
            </a:r>
            <a:r>
              <a:rPr lang="en-US" sz="1500" dirty="0">
                <a:solidFill>
                  <a:prstClr val="black"/>
                </a:solidFill>
              </a:rPr>
              <a:t>deploy a control law to </a:t>
            </a:r>
            <a:r>
              <a:rPr lang="en-US" sz="1500" dirty="0" smtClean="0">
                <a:solidFill>
                  <a:prstClr val="black"/>
                </a:solidFill>
              </a:rPr>
              <a:t>an FPGA that can be certified to DO-254 Level A for a commercial business jet.</a:t>
            </a:r>
            <a:endParaRPr lang="en-US" sz="1500" dirty="0" smtClean="0">
              <a:solidFill>
                <a:prstClr val="black"/>
              </a:solidFill>
              <a:cs typeface="Times New Roman" pitchFamily="18" charset="0"/>
            </a:endParaRPr>
          </a:p>
          <a:p>
            <a:pPr>
              <a:spcBef>
                <a:spcPts val="648"/>
              </a:spcBef>
              <a:buClr>
                <a:srgbClr val="215083"/>
              </a:buClr>
              <a:buFont typeface="Wingdings" pitchFamily="2" charset="2"/>
              <a:buNone/>
            </a:pPr>
            <a:r>
              <a:rPr lang="en-US" b="1" dirty="0" smtClean="0">
                <a:solidFill>
                  <a:srgbClr val="125687"/>
                </a:solidFill>
              </a:rPr>
              <a:t>Solution </a:t>
            </a:r>
          </a:p>
          <a:p>
            <a:pPr>
              <a:spcBef>
                <a:spcPts val="180"/>
              </a:spcBef>
              <a:buClr>
                <a:srgbClr val="215083"/>
              </a:buClr>
              <a:buFont typeface="Wingdings" pitchFamily="2" charset="2"/>
              <a:buNone/>
            </a:pPr>
            <a:r>
              <a:rPr lang="en-US" sz="1500" dirty="0" smtClean="0">
                <a:solidFill>
                  <a:prstClr val="black"/>
                </a:solidFill>
              </a:rPr>
              <a:t>Develop control laws in Simulink, link requirements to blocks using Simulink Verification and Validation, and generate </a:t>
            </a:r>
            <a:r>
              <a:rPr lang="en-US" sz="1500" dirty="0">
                <a:solidFill>
                  <a:prstClr val="black"/>
                </a:solidFill>
              </a:rPr>
              <a:t>HDL </a:t>
            </a:r>
            <a:r>
              <a:rPr lang="en-US" sz="1500" dirty="0" smtClean="0">
                <a:solidFill>
                  <a:prstClr val="black"/>
                </a:solidFill>
              </a:rPr>
              <a:t>code using Simulink HDL Coder.</a:t>
            </a:r>
          </a:p>
          <a:p>
            <a:pPr>
              <a:spcBef>
                <a:spcPts val="648"/>
              </a:spcBef>
              <a:buClr>
                <a:srgbClr val="215083"/>
              </a:buClr>
              <a:buFont typeface="Wingdings" pitchFamily="2" charset="2"/>
              <a:buNone/>
            </a:pPr>
            <a:r>
              <a:rPr lang="en-US" b="1" dirty="0" smtClean="0">
                <a:solidFill>
                  <a:srgbClr val="125687"/>
                </a:solidFill>
              </a:rPr>
              <a:t>Results</a:t>
            </a:r>
          </a:p>
          <a:p>
            <a:pPr marL="339725" lvl="1" indent="-225425">
              <a:spcBef>
                <a:spcPct val="10000"/>
              </a:spcBef>
              <a:buClr>
                <a:srgbClr val="125687"/>
              </a:buClr>
              <a:buFont typeface="Wingdings" pitchFamily="2" charset="2"/>
              <a:buChar char="§"/>
            </a:pPr>
            <a:r>
              <a:rPr lang="en-US" sz="1500" dirty="0" smtClean="0">
                <a:solidFill>
                  <a:prstClr val="black"/>
                </a:solidFill>
              </a:rPr>
              <a:t>Simulink models are used to </a:t>
            </a:r>
            <a:r>
              <a:rPr lang="en-US" sz="1600" dirty="0" smtClean="0">
                <a:solidFill>
                  <a:prstClr val="black"/>
                </a:solidFill>
              </a:rPr>
              <a:t>develop and verify designs, and generate HDL code</a:t>
            </a:r>
            <a:r>
              <a:rPr lang="en-US" sz="1500" dirty="0" smtClean="0">
                <a:solidFill>
                  <a:prstClr val="black"/>
                </a:solidFill>
              </a:rPr>
              <a:t>.</a:t>
            </a:r>
          </a:p>
          <a:p>
            <a:pPr marL="339725" lvl="1" indent="-225425">
              <a:spcBef>
                <a:spcPct val="10000"/>
              </a:spcBef>
              <a:buClr>
                <a:srgbClr val="125687"/>
              </a:buClr>
              <a:buFont typeface="Wingdings" pitchFamily="2" charset="2"/>
              <a:buChar char="§"/>
            </a:pPr>
            <a:r>
              <a:rPr lang="en-US" sz="1500" dirty="0" smtClean="0">
                <a:solidFill>
                  <a:prstClr val="black"/>
                </a:solidFill>
              </a:rPr>
              <a:t>Generated code is platform independent, readable, and efficient.</a:t>
            </a:r>
          </a:p>
          <a:p>
            <a:pPr marL="339725" lvl="1" indent="-225425">
              <a:spcBef>
                <a:spcPct val="10000"/>
              </a:spcBef>
              <a:buClr>
                <a:srgbClr val="125687"/>
              </a:buClr>
              <a:buFont typeface="Wingdings" pitchFamily="2" charset="2"/>
              <a:buChar char="§"/>
            </a:pPr>
            <a:r>
              <a:rPr lang="en-US" sz="1500" dirty="0" smtClean="0">
                <a:solidFill>
                  <a:prstClr val="black"/>
                </a:solidFill>
              </a:rPr>
              <a:t>Traceability established between requirements, detailed design expressed in Simulink, and HDL implemented for DO-254 Level A certification.</a:t>
            </a:r>
          </a:p>
          <a:p>
            <a:pPr marL="339725" lvl="1" indent="-225425">
              <a:spcBef>
                <a:spcPct val="10000"/>
              </a:spcBef>
              <a:buClr>
                <a:srgbClr val="125687"/>
              </a:buClr>
              <a:buFont typeface="Wingdings" pitchFamily="2" charset="2"/>
              <a:buChar char="§"/>
            </a:pPr>
            <a:endParaRPr lang="en-US" sz="1500" dirty="0" smtClean="0">
              <a:solidFill>
                <a:prstClr val="black"/>
              </a:solidFill>
            </a:endParaRPr>
          </a:p>
        </p:txBody>
      </p:sp>
      <p:sp>
        <p:nvSpPr>
          <p:cNvPr id="3076" name="Rectangle 17"/>
          <p:cNvSpPr>
            <a:spLocks noChangeArrowheads="1"/>
          </p:cNvSpPr>
          <p:nvPr/>
        </p:nvSpPr>
        <p:spPr bwMode="auto">
          <a:xfrm>
            <a:off x="369888" y="1905000"/>
            <a:ext cx="8005762" cy="4196287"/>
          </a:xfrm>
          <a:prstGeom prst="rect">
            <a:avLst/>
          </a:prstGeom>
          <a:noFill/>
          <a:ln w="28575">
            <a:solidFill>
              <a:schemeClr val="tx2"/>
            </a:solidFill>
            <a:miter lim="800000"/>
            <a:headEnd/>
            <a:tailEnd/>
          </a:ln>
        </p:spPr>
        <p:txBody>
          <a:bodyPr wrap="none" anchor="ctr"/>
          <a:lstStyle/>
          <a:p>
            <a:endParaRPr lang="en-US" dirty="0">
              <a:solidFill>
                <a:prstClr val="black"/>
              </a:solidFill>
            </a:endParaRPr>
          </a:p>
        </p:txBody>
      </p:sp>
      <p:sp>
        <p:nvSpPr>
          <p:cNvPr id="217106" name="Rectangle 18"/>
          <p:cNvSpPr>
            <a:spLocks noChangeArrowheads="1"/>
          </p:cNvSpPr>
          <p:nvPr/>
        </p:nvSpPr>
        <p:spPr bwMode="auto">
          <a:xfrm>
            <a:off x="5432752" y="3768436"/>
            <a:ext cx="3581401" cy="30480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dirty="0" smtClean="0">
                <a:solidFill>
                  <a:srgbClr val="125687"/>
                </a:solidFill>
              </a:rPr>
              <a:t>“Simulink HDL Coder generates readable code that is traceable to the requirements and is critical to our DO-254 Level A certification plans.” </a:t>
            </a:r>
            <a:r>
              <a:rPr lang="en-US" sz="1400" b="1" dirty="0" smtClean="0">
                <a:solidFill>
                  <a:srgbClr val="125687"/>
                </a:solidFill>
                <a:ea typeface="Arial Unicode MS" pitchFamily="34" charset="-128"/>
                <a:cs typeface="Arial Unicode MS" pitchFamily="34" charset="-128"/>
              </a:rPr>
              <a:t>	</a:t>
            </a:r>
            <a:endParaRPr lang="en-US" sz="1200" dirty="0" smtClean="0">
              <a:solidFill>
                <a:srgbClr val="125687"/>
              </a:solidFill>
            </a:endParaRPr>
          </a:p>
          <a:p>
            <a:pPr algn="r">
              <a:lnSpc>
                <a:spcPct val="114000"/>
              </a:lnSpc>
              <a:spcBef>
                <a:spcPts val="360"/>
              </a:spcBef>
              <a:defRPr/>
            </a:pPr>
            <a:r>
              <a:rPr lang="en-US" sz="1200" b="1" dirty="0" smtClean="0">
                <a:solidFill>
                  <a:srgbClr val="125687"/>
                </a:solidFill>
              </a:rPr>
              <a:t>Mike Weaver</a:t>
            </a:r>
          </a:p>
          <a:p>
            <a:pPr algn="r">
              <a:lnSpc>
                <a:spcPct val="114000"/>
              </a:lnSpc>
              <a:spcBef>
                <a:spcPts val="360"/>
              </a:spcBef>
              <a:defRPr/>
            </a:pPr>
            <a:r>
              <a:rPr lang="en-US" sz="1200" b="1" dirty="0" smtClean="0">
                <a:solidFill>
                  <a:srgbClr val="125687"/>
                </a:solidFill>
                <a:ea typeface="Arial Unicode MS" pitchFamily="34" charset="-128"/>
                <a:cs typeface="Arial Unicode MS" pitchFamily="34" charset="-128"/>
              </a:rPr>
              <a:t>Senior Systems Engineer</a:t>
            </a:r>
            <a:endParaRPr lang="en-US" sz="1200" b="1" dirty="0">
              <a:solidFill>
                <a:srgbClr val="125687"/>
              </a:solidFill>
              <a:ea typeface="Arial Unicode MS" pitchFamily="34" charset="-128"/>
              <a:cs typeface="Arial Unicode MS" pitchFamily="34" charset="-128"/>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6292136"/>
            <a:ext cx="1959903" cy="30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57200"/>
            <a:ext cx="1981200" cy="29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44751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00368" y="1752601"/>
            <a:ext cx="8005762" cy="3809999"/>
          </a:xfrm>
          <a:prstGeom prst="rect">
            <a:avLst/>
          </a:prstGeom>
          <a:noFill/>
          <a:ln w="28575">
            <a:solidFill>
              <a:schemeClr val="tx2"/>
            </a:solidFill>
            <a:miter lim="800000"/>
            <a:headEnd/>
            <a:tailEnd/>
          </a:ln>
        </p:spPr>
        <p:txBody>
          <a:bodyPr wrap="none" anchor="ctr"/>
          <a:lstStyle/>
          <a:p>
            <a:pPr eaLnBrk="0" hangingPunct="0"/>
            <a:endParaRPr lang="en-US" dirty="0">
              <a:solidFill>
                <a:prstClr val="black"/>
              </a:solidFill>
            </a:endParaRPr>
          </a:p>
        </p:txBody>
      </p:sp>
      <p:sp>
        <p:nvSpPr>
          <p:cNvPr id="65539" name="Rectangle 3"/>
          <p:cNvSpPr>
            <a:spLocks noChangeArrowheads="1"/>
          </p:cNvSpPr>
          <p:nvPr/>
        </p:nvSpPr>
        <p:spPr bwMode="auto">
          <a:xfrm>
            <a:off x="527050" y="1844040"/>
            <a:ext cx="4845050" cy="3149600"/>
          </a:xfrm>
          <a:prstGeom prst="rect">
            <a:avLst/>
          </a:prstGeom>
          <a:solidFill>
            <a:schemeClr val="bg1"/>
          </a:solidFill>
          <a:ln w="19050">
            <a:noFill/>
            <a:miter lim="800000"/>
            <a:headEnd/>
            <a:tailEnd/>
          </a:ln>
        </p:spPr>
        <p:txBody>
          <a:bodyPr lIns="0" tIns="0" rIns="0" bIns="0"/>
          <a:lstStyle/>
          <a:p>
            <a:pPr eaLnBrk="0" hangingPunct="0">
              <a:spcBef>
                <a:spcPct val="25000"/>
              </a:spcBef>
            </a:pPr>
            <a:r>
              <a:rPr lang="en-US" b="1" dirty="0">
                <a:solidFill>
                  <a:srgbClr val="215083"/>
                </a:solidFill>
              </a:rPr>
              <a:t>Challenge</a:t>
            </a:r>
          </a:p>
          <a:p>
            <a:pPr eaLnBrk="0" hangingPunct="0">
              <a:spcBef>
                <a:spcPct val="10000"/>
              </a:spcBef>
              <a:buClr>
                <a:srgbClr val="215083"/>
              </a:buClr>
              <a:buFont typeface="Wingdings" pitchFamily="2" charset="2"/>
              <a:buNone/>
            </a:pPr>
            <a:r>
              <a:rPr lang="en-US" sz="1500" dirty="0" smtClean="0">
                <a:solidFill>
                  <a:prstClr val="black"/>
                </a:solidFill>
              </a:rPr>
              <a:t>Update </a:t>
            </a:r>
            <a:r>
              <a:rPr lang="en-US" sz="1500" dirty="0">
                <a:solidFill>
                  <a:prstClr val="black"/>
                </a:solidFill>
              </a:rPr>
              <a:t>a flight control system while reducing development time and costs</a:t>
            </a:r>
          </a:p>
          <a:p>
            <a:pPr eaLnBrk="0" hangingPunct="0">
              <a:spcBef>
                <a:spcPct val="30000"/>
              </a:spcBef>
              <a:buClr>
                <a:srgbClr val="215083"/>
              </a:buClr>
              <a:buFont typeface="Wingdings" pitchFamily="2" charset="2"/>
              <a:buNone/>
            </a:pPr>
            <a:r>
              <a:rPr lang="en-US" b="1" dirty="0">
                <a:solidFill>
                  <a:srgbClr val="215083"/>
                </a:solidFill>
              </a:rPr>
              <a:t>Solution</a:t>
            </a:r>
          </a:p>
          <a:p>
            <a:pPr eaLnBrk="0" hangingPunct="0">
              <a:spcBef>
                <a:spcPct val="10000"/>
              </a:spcBef>
              <a:buClr>
                <a:srgbClr val="215083"/>
              </a:buClr>
              <a:buFont typeface="Wingdings" pitchFamily="2" charset="2"/>
              <a:buNone/>
            </a:pPr>
            <a:r>
              <a:rPr lang="en-US" sz="1500" dirty="0">
                <a:solidFill>
                  <a:prstClr val="black"/>
                </a:solidFill>
              </a:rPr>
              <a:t>Use design tools from </a:t>
            </a:r>
            <a:r>
              <a:rPr lang="en-US" sz="1500" dirty="0" smtClean="0">
                <a:solidFill>
                  <a:prstClr val="black"/>
                </a:solidFill>
              </a:rPr>
              <a:t>MathWorks </a:t>
            </a:r>
            <a:r>
              <a:rPr lang="en-US" sz="1500" dirty="0">
                <a:solidFill>
                  <a:prstClr val="black"/>
                </a:solidFill>
              </a:rPr>
              <a:t>to enable one </a:t>
            </a:r>
            <a:r>
              <a:rPr lang="en-US" sz="1500" dirty="0" smtClean="0">
                <a:solidFill>
                  <a:prstClr val="black"/>
                </a:solidFill>
              </a:rPr>
              <a:t/>
            </a:r>
            <a:br>
              <a:rPr lang="en-US" sz="1500" dirty="0" smtClean="0">
                <a:solidFill>
                  <a:prstClr val="black"/>
                </a:solidFill>
              </a:rPr>
            </a:br>
            <a:r>
              <a:rPr lang="en-US" sz="1500" dirty="0" smtClean="0">
                <a:solidFill>
                  <a:prstClr val="black"/>
                </a:solidFill>
              </a:rPr>
              <a:t>team to </a:t>
            </a:r>
            <a:r>
              <a:rPr lang="en-US" sz="1500" dirty="0">
                <a:solidFill>
                  <a:prstClr val="black"/>
                </a:solidFill>
              </a:rPr>
              <a:t>design, model, and simulate the flight-control laws </a:t>
            </a:r>
            <a:r>
              <a:rPr lang="en-US" sz="1500" dirty="0" smtClean="0">
                <a:solidFill>
                  <a:prstClr val="black"/>
                </a:solidFill>
              </a:rPr>
              <a:t>and </a:t>
            </a:r>
            <a:r>
              <a:rPr lang="en-US" sz="1500" dirty="0">
                <a:solidFill>
                  <a:prstClr val="black"/>
                </a:solidFill>
              </a:rPr>
              <a:t>automatically generate flight-ready code</a:t>
            </a:r>
          </a:p>
          <a:p>
            <a:pPr eaLnBrk="0" hangingPunct="0">
              <a:spcBef>
                <a:spcPct val="30000"/>
              </a:spcBef>
              <a:buClr>
                <a:srgbClr val="215083"/>
              </a:buClr>
              <a:buFont typeface="Wingdings" pitchFamily="2" charset="2"/>
              <a:buNone/>
            </a:pPr>
            <a:r>
              <a:rPr lang="en-US" b="1" dirty="0">
                <a:solidFill>
                  <a:srgbClr val="215083"/>
                </a:solidFill>
              </a:rPr>
              <a:t>Results</a:t>
            </a:r>
          </a:p>
          <a:p>
            <a:pPr marL="339725" lvl="1" indent="-225425" eaLnBrk="0" hangingPunct="0">
              <a:spcBef>
                <a:spcPct val="10000"/>
              </a:spcBef>
              <a:buClr>
                <a:srgbClr val="215083"/>
              </a:buClr>
              <a:buFont typeface="Wingdings" pitchFamily="2" charset="2"/>
              <a:buChar char=""/>
            </a:pPr>
            <a:r>
              <a:rPr lang="en-US" sz="1500" dirty="0">
                <a:solidFill>
                  <a:prstClr val="black"/>
                </a:solidFill>
              </a:rPr>
              <a:t>A five-to-one improvement in productivity</a:t>
            </a:r>
          </a:p>
          <a:p>
            <a:pPr marL="339725" lvl="1" indent="-225425" eaLnBrk="0" hangingPunct="0">
              <a:spcBef>
                <a:spcPct val="10000"/>
              </a:spcBef>
              <a:buClr>
                <a:srgbClr val="215083"/>
              </a:buClr>
              <a:buFont typeface="Wingdings" pitchFamily="2" charset="2"/>
              <a:buChar char=""/>
            </a:pPr>
            <a:r>
              <a:rPr lang="en-US" sz="1500" dirty="0">
                <a:solidFill>
                  <a:prstClr val="black"/>
                </a:solidFill>
              </a:rPr>
              <a:t>Highly accurate, reusable code</a:t>
            </a:r>
          </a:p>
          <a:p>
            <a:pPr marL="339725" lvl="1" indent="-225425" eaLnBrk="0" hangingPunct="0">
              <a:spcBef>
                <a:spcPct val="10000"/>
              </a:spcBef>
              <a:buClr>
                <a:srgbClr val="215083"/>
              </a:buClr>
              <a:buFont typeface="Wingdings" pitchFamily="2" charset="2"/>
              <a:buChar char=""/>
            </a:pPr>
            <a:r>
              <a:rPr lang="en-US" sz="1500" dirty="0">
                <a:solidFill>
                  <a:prstClr val="black"/>
                </a:solidFill>
              </a:rPr>
              <a:t>A superior product</a:t>
            </a:r>
          </a:p>
        </p:txBody>
      </p:sp>
      <p:sp>
        <p:nvSpPr>
          <p:cNvPr id="364548" name="Rectangle 4"/>
          <p:cNvSpPr>
            <a:spLocks noChangeArrowheads="1"/>
          </p:cNvSpPr>
          <p:nvPr/>
        </p:nvSpPr>
        <p:spPr bwMode="auto">
          <a:xfrm>
            <a:off x="5254625" y="3810000"/>
            <a:ext cx="3536950" cy="2549525"/>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dirty="0">
                <a:solidFill>
                  <a:srgbClr val="125687"/>
                </a:solidFill>
                <a:ea typeface="Arial Unicode MS" pitchFamily="34" charset="-128"/>
                <a:cs typeface="Arial Unicode MS" pitchFamily="34" charset="-128"/>
              </a:rPr>
              <a:t>“[Using Simulink</a:t>
            </a:r>
            <a:r>
              <a:rPr lang="en-US" sz="1400" b="1" dirty="0">
                <a:solidFill>
                  <a:srgbClr val="125687"/>
                </a:solidFill>
                <a:ea typeface="Arial Unicode MS" pitchFamily="34" charset="-128"/>
                <a:cs typeface="Arial" charset="0"/>
              </a:rPr>
              <a:t> and </a:t>
            </a:r>
            <a:r>
              <a:rPr lang="en-US" sz="1400" b="1" dirty="0" smtClean="0">
                <a:solidFill>
                  <a:srgbClr val="125687"/>
                </a:solidFill>
                <a:ea typeface="Arial Unicode MS" pitchFamily="34" charset="-128"/>
                <a:cs typeface="Arial" charset="0"/>
              </a:rPr>
              <a:t>Simulink Coder] </a:t>
            </a:r>
            <a:r>
              <a:rPr lang="en-US" sz="1400" b="1" dirty="0">
                <a:solidFill>
                  <a:srgbClr val="125687"/>
                </a:solidFill>
                <a:ea typeface="Arial Unicode MS" pitchFamily="34" charset="-128"/>
                <a:cs typeface="Arial" charset="0"/>
              </a:rPr>
              <a:t>we found we could do in half a day what previously took a week or more… It is pretty easy to see at least five-to-one improvement over the way we used to work.</a:t>
            </a:r>
            <a:r>
              <a:rPr lang="en-US" sz="1400" b="1" dirty="0">
                <a:solidFill>
                  <a:srgbClr val="125687"/>
                </a:solidFill>
                <a:ea typeface="Arial Unicode MS" pitchFamily="34" charset="-128"/>
                <a:cs typeface="Arial Unicode MS" pitchFamily="34" charset="-128"/>
              </a:rPr>
              <a:t>” </a:t>
            </a:r>
            <a:r>
              <a:rPr lang="en-US" sz="400" b="1" dirty="0">
                <a:solidFill>
                  <a:srgbClr val="125687"/>
                </a:solidFill>
                <a:ea typeface="Arial Unicode MS" pitchFamily="34" charset="-128"/>
                <a:cs typeface="Arial Unicode MS" pitchFamily="34" charset="-128"/>
              </a:rPr>
              <a:t> </a:t>
            </a:r>
          </a:p>
          <a:p>
            <a:pPr algn="r" eaLnBrk="0" hangingPunct="0">
              <a:lnSpc>
                <a:spcPct val="115000"/>
              </a:lnSpc>
              <a:spcBef>
                <a:spcPts val="360"/>
              </a:spcBef>
              <a:defRPr/>
            </a:pPr>
            <a:r>
              <a:rPr lang="en-US" sz="1200" b="1" dirty="0">
                <a:solidFill>
                  <a:srgbClr val="125687"/>
                </a:solidFill>
                <a:ea typeface="Arial Unicode MS" pitchFamily="34" charset="-128"/>
                <a:cs typeface="Arial Unicode MS" pitchFamily="34" charset="-128"/>
              </a:rPr>
              <a:t>Wayne King</a:t>
            </a:r>
          </a:p>
          <a:p>
            <a:pPr algn="r" eaLnBrk="0" hangingPunct="0">
              <a:lnSpc>
                <a:spcPct val="115000"/>
              </a:lnSpc>
              <a:defRPr/>
            </a:pPr>
            <a:r>
              <a:rPr lang="en-US" sz="1200" b="1" dirty="0">
                <a:solidFill>
                  <a:srgbClr val="125687"/>
                </a:solidFill>
                <a:ea typeface="Arial Unicode MS" pitchFamily="34" charset="-128"/>
                <a:cs typeface="Arial Unicode MS" pitchFamily="34" charset="-128"/>
              </a:rPr>
              <a:t>Honeywell Commercial Aviation Systems</a:t>
            </a:r>
          </a:p>
        </p:txBody>
      </p:sp>
      <p:sp>
        <p:nvSpPr>
          <p:cNvPr id="65541" name="Rectangle 5"/>
          <p:cNvSpPr>
            <a:spLocks noGrp="1" noChangeArrowheads="1"/>
          </p:cNvSpPr>
          <p:nvPr>
            <p:ph type="title"/>
          </p:nvPr>
        </p:nvSpPr>
        <p:spPr>
          <a:xfrm>
            <a:off x="445770" y="866775"/>
            <a:ext cx="5048250" cy="581025"/>
          </a:xfrm>
        </p:spPr>
        <p:txBody>
          <a:bodyPr/>
          <a:lstStyle/>
          <a:p>
            <a:r>
              <a:rPr lang="en-US" sz="2000" dirty="0" smtClean="0"/>
              <a:t>Design Times at Honeywell Cut by 60%</a:t>
            </a:r>
          </a:p>
        </p:txBody>
      </p:sp>
      <p:grpSp>
        <p:nvGrpSpPr>
          <p:cNvPr id="2" name="Group 8"/>
          <p:cNvGrpSpPr>
            <a:grpSpLocks/>
          </p:cNvGrpSpPr>
          <p:nvPr/>
        </p:nvGrpSpPr>
        <p:grpSpPr bwMode="auto">
          <a:xfrm>
            <a:off x="5838825" y="533400"/>
            <a:ext cx="2959100" cy="2738437"/>
            <a:chOff x="3678" y="439"/>
            <a:chExt cx="1864" cy="1725"/>
          </a:xfrm>
        </p:grpSpPr>
        <p:pic>
          <p:nvPicPr>
            <p:cNvPr id="65544" name="Picture 6" descr="30a"/>
            <p:cNvPicPr>
              <a:picLocks noChangeAspect="1" noChangeArrowheads="1"/>
            </p:cNvPicPr>
            <p:nvPr/>
          </p:nvPicPr>
          <p:blipFill>
            <a:blip r:embed="rId3" cstate="screen"/>
            <a:srcRect/>
            <a:stretch>
              <a:fillRect/>
            </a:stretch>
          </p:blipFill>
          <p:spPr bwMode="auto">
            <a:xfrm>
              <a:off x="3678" y="439"/>
              <a:ext cx="1508" cy="1088"/>
            </a:xfrm>
            <a:prstGeom prst="rect">
              <a:avLst/>
            </a:prstGeom>
            <a:noFill/>
            <a:ln w="9525">
              <a:solidFill>
                <a:schemeClr val="tx2"/>
              </a:solidFill>
              <a:miter lim="800000"/>
              <a:headEnd/>
              <a:tailEnd/>
            </a:ln>
          </p:spPr>
        </p:pic>
        <p:pic>
          <p:nvPicPr>
            <p:cNvPr id="65545" name="Picture 7" descr="30b"/>
            <p:cNvPicPr>
              <a:picLocks noChangeAspect="1" noChangeArrowheads="1"/>
            </p:cNvPicPr>
            <p:nvPr/>
          </p:nvPicPr>
          <p:blipFill>
            <a:blip r:embed="rId4" cstate="screen"/>
            <a:srcRect/>
            <a:stretch>
              <a:fillRect/>
            </a:stretch>
          </p:blipFill>
          <p:spPr bwMode="auto">
            <a:xfrm>
              <a:off x="4144" y="1192"/>
              <a:ext cx="1398" cy="972"/>
            </a:xfrm>
            <a:prstGeom prst="rect">
              <a:avLst/>
            </a:prstGeom>
            <a:noFill/>
            <a:ln w="9525">
              <a:solidFill>
                <a:schemeClr val="tx2"/>
              </a:solidFill>
              <a:miter lim="800000"/>
              <a:headEnd/>
              <a:tailEnd/>
            </a:ln>
          </p:spPr>
        </p:pic>
      </p:grpSp>
    </p:spTree>
    <p:extLst>
      <p:ext uri="{BB962C8B-B14F-4D97-AF65-F5344CB8AC3E}">
        <p14:creationId xmlns:p14="http://schemas.microsoft.com/office/powerpoint/2010/main" val="306119289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5"/>
          <p:cNvSpPr>
            <a:spLocks noChangeArrowheads="1"/>
          </p:cNvSpPr>
          <p:nvPr/>
        </p:nvSpPr>
        <p:spPr bwMode="auto">
          <a:xfrm>
            <a:off x="473075" y="925513"/>
            <a:ext cx="6054186" cy="857250"/>
          </a:xfrm>
          <a:prstGeom prst="rect">
            <a:avLst/>
          </a:prstGeom>
          <a:noFill/>
          <a:ln w="9525">
            <a:noFill/>
            <a:miter lim="800000"/>
            <a:headEnd/>
            <a:tailEnd/>
          </a:ln>
        </p:spPr>
        <p:txBody>
          <a:bodyPr lIns="0" tIns="0" rIns="0" bIns="0"/>
          <a:lstStyle/>
          <a:p>
            <a:r>
              <a:rPr lang="de-DE" sz="2000" b="1" dirty="0" smtClean="0">
                <a:solidFill>
                  <a:srgbClr val="215383"/>
                </a:solidFill>
              </a:rPr>
              <a:t>Fairchild Controls Uses Real-Time Workshop Embedded Coder to Generate Flight Code Certified to DO-178B</a:t>
            </a:r>
            <a:endParaRPr lang="en-US" sz="1400" b="1" dirty="0">
              <a:solidFill>
                <a:srgbClr val="154F8F"/>
              </a:solidFill>
            </a:endParaRPr>
          </a:p>
        </p:txBody>
      </p:sp>
      <p:sp>
        <p:nvSpPr>
          <p:cNvPr id="3075" name="Rectangle 16"/>
          <p:cNvSpPr>
            <a:spLocks noChangeArrowheads="1"/>
          </p:cNvSpPr>
          <p:nvPr/>
        </p:nvSpPr>
        <p:spPr bwMode="auto">
          <a:xfrm>
            <a:off x="593725" y="2165350"/>
            <a:ext cx="5254625" cy="3890963"/>
          </a:xfrm>
          <a:prstGeom prst="rect">
            <a:avLst/>
          </a:prstGeom>
          <a:solidFill>
            <a:schemeClr val="bg1"/>
          </a:solidFill>
          <a:ln w="19050">
            <a:noFill/>
            <a:miter lim="800000"/>
            <a:headEnd/>
            <a:tailEnd/>
          </a:ln>
        </p:spPr>
        <p:txBody>
          <a:bodyPr lIns="0" tIns="0" rIns="0" bIns="0"/>
          <a:lstStyle/>
          <a:p>
            <a:pPr>
              <a:spcBef>
                <a:spcPct val="25000"/>
              </a:spcBef>
            </a:pPr>
            <a:r>
              <a:rPr lang="en-US" b="1" dirty="0">
                <a:solidFill>
                  <a:srgbClr val="215083"/>
                </a:solidFill>
              </a:rPr>
              <a:t>Challenge</a:t>
            </a:r>
          </a:p>
          <a:p>
            <a:pPr>
              <a:spcBef>
                <a:spcPts val="175"/>
              </a:spcBef>
              <a:buClr>
                <a:srgbClr val="215083"/>
              </a:buClr>
              <a:buFont typeface="Wingdings" pitchFamily="2" charset="2"/>
              <a:buNone/>
            </a:pPr>
            <a:r>
              <a:rPr lang="en-US" sz="1500" dirty="0" smtClean="0">
                <a:cs typeface="Times New Roman" pitchFamily="18" charset="0"/>
              </a:rPr>
              <a:t>Develop </a:t>
            </a:r>
            <a:r>
              <a:rPr lang="en-US" sz="1600" dirty="0"/>
              <a:t>Global Tanker Motor Drive </a:t>
            </a:r>
            <a:r>
              <a:rPr lang="en-US" sz="1600" dirty="0" smtClean="0"/>
              <a:t>Unit for </a:t>
            </a:r>
            <a:r>
              <a:rPr lang="en-US" sz="1600" dirty="0"/>
              <a:t>Boeing </a:t>
            </a:r>
            <a:r>
              <a:rPr lang="en-US" sz="1600" dirty="0" smtClean="0"/>
              <a:t>767 in a way that improves quality but reduces costs</a:t>
            </a:r>
            <a:endParaRPr lang="en-US" sz="1500" dirty="0">
              <a:cs typeface="Times New Roman" pitchFamily="18" charset="0"/>
            </a:endParaRPr>
          </a:p>
          <a:p>
            <a:pPr>
              <a:spcBef>
                <a:spcPct val="30000"/>
              </a:spcBef>
              <a:buClr>
                <a:srgbClr val="215083"/>
              </a:buClr>
              <a:buFont typeface="Wingdings" pitchFamily="2" charset="2"/>
              <a:buNone/>
            </a:pPr>
            <a:r>
              <a:rPr lang="en-US" b="1" dirty="0">
                <a:solidFill>
                  <a:srgbClr val="215083"/>
                </a:solidFill>
              </a:rPr>
              <a:t>Solution</a:t>
            </a:r>
          </a:p>
          <a:p>
            <a:pPr>
              <a:spcBef>
                <a:spcPct val="10000"/>
              </a:spcBef>
              <a:buClr>
                <a:srgbClr val="215083"/>
              </a:buClr>
              <a:buFont typeface="Wingdings" pitchFamily="2" charset="2"/>
              <a:buNone/>
            </a:pPr>
            <a:r>
              <a:rPr lang="en-US" sz="1500" dirty="0"/>
              <a:t>Use </a:t>
            </a:r>
            <a:r>
              <a:rPr lang="en-US" sz="1500" dirty="0" smtClean="0"/>
              <a:t>Simulink to design the software and detect errors very early in process, then generate flight code automatically</a:t>
            </a:r>
            <a:endParaRPr lang="en-US" sz="1500" dirty="0"/>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ts val="175"/>
              </a:spcBef>
              <a:buClr>
                <a:srgbClr val="215083"/>
              </a:buClr>
              <a:buFont typeface="Wingdings" pitchFamily="2" charset="2"/>
              <a:buChar char="§"/>
            </a:pPr>
            <a:r>
              <a:rPr lang="en-US" sz="1500" dirty="0" smtClean="0">
                <a:cs typeface="Times New Roman" pitchFamily="18" charset="0"/>
              </a:rPr>
              <a:t>DO-178B certification achieved</a:t>
            </a:r>
            <a:endParaRPr lang="en-US" sz="1500" dirty="0">
              <a:cs typeface="Times New Roman" pitchFamily="18" charset="0"/>
            </a:endParaRPr>
          </a:p>
          <a:p>
            <a:pPr marL="339725" lvl="1" indent="-225425">
              <a:spcBef>
                <a:spcPts val="175"/>
              </a:spcBef>
              <a:buClr>
                <a:srgbClr val="215083"/>
              </a:buClr>
              <a:buFont typeface="Wingdings" pitchFamily="2" charset="2"/>
              <a:buChar char="§"/>
            </a:pPr>
            <a:r>
              <a:rPr lang="en-US" sz="1500" dirty="0" smtClean="0">
                <a:cs typeface="Times New Roman" pitchFamily="18" charset="0"/>
              </a:rPr>
              <a:t>Generated code ran fast, well within required cycle time</a:t>
            </a:r>
            <a:endParaRPr lang="en-US" sz="1500" dirty="0">
              <a:cs typeface="Times New Roman" pitchFamily="18" charset="0"/>
            </a:endParaRPr>
          </a:p>
          <a:p>
            <a:pPr marL="339725" lvl="1" indent="-225425">
              <a:spcBef>
                <a:spcPts val="175"/>
              </a:spcBef>
              <a:buClr>
                <a:srgbClr val="215083"/>
              </a:buClr>
              <a:buFont typeface="Wingdings" pitchFamily="2" charset="2"/>
              <a:buChar char="§"/>
            </a:pPr>
            <a:r>
              <a:rPr lang="en-US" sz="1500" dirty="0" smtClean="0">
                <a:cs typeface="Times New Roman" pitchFamily="18" charset="0"/>
              </a:rPr>
              <a:t>Device driver code from Target Support Package used    in the DO-178B certified application software </a:t>
            </a:r>
          </a:p>
          <a:p>
            <a:pPr marL="339725" lvl="1" indent="-225425">
              <a:spcBef>
                <a:spcPts val="175"/>
              </a:spcBef>
              <a:buClr>
                <a:srgbClr val="215083"/>
              </a:buClr>
              <a:buFont typeface="Wingdings" pitchFamily="2" charset="2"/>
              <a:buChar char="§"/>
            </a:pPr>
            <a:r>
              <a:rPr lang="en-US" sz="1500" dirty="0" smtClean="0">
                <a:cs typeface="Times New Roman" pitchFamily="18" charset="0"/>
              </a:rPr>
              <a:t>Shorter development time </a:t>
            </a:r>
          </a:p>
          <a:p>
            <a:pPr marL="339725" lvl="1" indent="-225425">
              <a:spcBef>
                <a:spcPts val="175"/>
              </a:spcBef>
              <a:buClr>
                <a:srgbClr val="215083"/>
              </a:buClr>
              <a:buFont typeface="Wingdings" pitchFamily="2" charset="2"/>
              <a:buChar char="§"/>
            </a:pPr>
            <a:r>
              <a:rPr lang="en-US" sz="1500" dirty="0">
                <a:cs typeface="Times New Roman" pitchFamily="18" charset="0"/>
              </a:rPr>
              <a:t>M</a:t>
            </a:r>
            <a:r>
              <a:rPr lang="en-US" sz="1500" dirty="0" smtClean="0">
                <a:cs typeface="Times New Roman" pitchFamily="18" charset="0"/>
              </a:rPr>
              <a:t>ore maintainable product</a:t>
            </a:r>
          </a:p>
          <a:p>
            <a:pPr marL="339725" lvl="1" indent="-225425">
              <a:spcBef>
                <a:spcPts val="175"/>
              </a:spcBef>
              <a:buClr>
                <a:srgbClr val="215083"/>
              </a:buClr>
              <a:buFont typeface="Wingdings" pitchFamily="2" charset="2"/>
              <a:buChar char="§"/>
            </a:pPr>
            <a:endParaRPr lang="en-US" sz="1500" dirty="0">
              <a:cs typeface="Times New Roman" pitchFamily="18" charset="0"/>
            </a:endParaRPr>
          </a:p>
        </p:txBody>
      </p:sp>
      <p:sp>
        <p:nvSpPr>
          <p:cNvPr id="3076" name="Rectangle 17"/>
          <p:cNvSpPr>
            <a:spLocks noChangeArrowheads="1"/>
          </p:cNvSpPr>
          <p:nvPr/>
        </p:nvSpPr>
        <p:spPr bwMode="auto">
          <a:xfrm>
            <a:off x="369888" y="2028825"/>
            <a:ext cx="8005762" cy="4076700"/>
          </a:xfrm>
          <a:prstGeom prst="rect">
            <a:avLst/>
          </a:prstGeom>
          <a:noFill/>
          <a:ln w="28575">
            <a:solidFill>
              <a:schemeClr val="accent2"/>
            </a:solidFill>
            <a:miter lim="800000"/>
            <a:headEnd/>
            <a:tailEnd/>
          </a:ln>
        </p:spPr>
        <p:txBody>
          <a:bodyPr wrap="none" anchor="ctr"/>
          <a:lstStyle/>
          <a:p>
            <a:endParaRPr lang="en-US" dirty="0"/>
          </a:p>
        </p:txBody>
      </p:sp>
      <p:sp>
        <p:nvSpPr>
          <p:cNvPr id="15" name="Rectangle 18"/>
          <p:cNvSpPr>
            <a:spLocks noChangeArrowheads="1"/>
          </p:cNvSpPr>
          <p:nvPr/>
        </p:nvSpPr>
        <p:spPr bwMode="auto">
          <a:xfrm>
            <a:off x="5724940" y="3651246"/>
            <a:ext cx="3220278" cy="27432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accent2"/>
            </a:solidFill>
            <a:miter lim="800000"/>
            <a:headEnd/>
            <a:tailEnd/>
          </a:ln>
          <a:effectLst>
            <a:outerShdw dist="35921" dir="2700000" algn="ctr" rotWithShape="0">
              <a:schemeClr val="bg2">
                <a:alpha val="50000"/>
              </a:schemeClr>
            </a:outerShdw>
          </a:effectLst>
        </p:spPr>
        <p:txBody>
          <a:bodyPr lIns="182880" tIns="91440" rIns="182880" bIns="91440"/>
          <a:lstStyle/>
          <a:p>
            <a:pPr>
              <a:lnSpc>
                <a:spcPct val="130000"/>
              </a:lnSpc>
              <a:defRPr/>
            </a:pPr>
            <a:r>
              <a:rPr lang="en-US" sz="1400" b="1" dirty="0" smtClean="0">
                <a:solidFill>
                  <a:schemeClr val="accent2"/>
                </a:solidFill>
                <a:ea typeface="Arial Unicode MS" pitchFamily="34" charset="-128"/>
                <a:cs typeface="Arial Unicode MS" pitchFamily="34" charset="-128"/>
              </a:rPr>
              <a:t>“Automatic code generation is entrenched in our in DO-178B processes. We are excited by the new </a:t>
            </a:r>
            <a:r>
              <a:rPr lang="en-US" sz="1400" b="1" dirty="0">
                <a:solidFill>
                  <a:schemeClr val="accent2"/>
                </a:solidFill>
                <a:ea typeface="Arial Unicode MS" pitchFamily="34" charset="-128"/>
                <a:cs typeface="Arial Unicode MS" pitchFamily="34" charset="-128"/>
              </a:rPr>
              <a:t>DO Qualification Kits </a:t>
            </a:r>
            <a:r>
              <a:rPr lang="en-US" sz="1400" b="1" dirty="0" smtClean="0">
                <a:solidFill>
                  <a:schemeClr val="accent2"/>
                </a:solidFill>
                <a:ea typeface="Arial Unicode MS" pitchFamily="34" charset="-128"/>
                <a:cs typeface="Arial Unicode MS" pitchFamily="34" charset="-128"/>
              </a:rPr>
              <a:t>and MathWorks DO-178C efforts.”</a:t>
            </a:r>
            <a:endParaRPr lang="en-US" sz="1400" b="1" dirty="0">
              <a:solidFill>
                <a:schemeClr val="accent2"/>
              </a:solidFill>
              <a:ea typeface="Arial Unicode MS" pitchFamily="34" charset="-128"/>
              <a:cs typeface="Arial Unicode MS" pitchFamily="34" charset="-128"/>
            </a:endParaRPr>
          </a:p>
          <a:p>
            <a:pPr algn="r">
              <a:spcBef>
                <a:spcPts val="600"/>
              </a:spcBef>
              <a:defRPr/>
            </a:pPr>
            <a:r>
              <a:rPr lang="en-US" sz="1200" b="1" dirty="0">
                <a:solidFill>
                  <a:schemeClr val="accent2"/>
                </a:solidFill>
                <a:ea typeface="Arial Unicode MS" pitchFamily="34" charset="-128"/>
                <a:cs typeface="Arial Unicode MS" pitchFamily="34" charset="-128"/>
              </a:rPr>
              <a:t>Dr. </a:t>
            </a:r>
            <a:r>
              <a:rPr lang="en-US" sz="1200" b="1" dirty="0" err="1">
                <a:solidFill>
                  <a:schemeClr val="accent2"/>
                </a:solidFill>
                <a:ea typeface="Arial Unicode MS" pitchFamily="34" charset="-128"/>
                <a:cs typeface="Arial Unicode MS" pitchFamily="34" charset="-128"/>
              </a:rPr>
              <a:t>Haik</a:t>
            </a:r>
            <a:r>
              <a:rPr lang="en-US" sz="1200" b="1" dirty="0">
                <a:solidFill>
                  <a:schemeClr val="accent2"/>
                </a:solidFill>
                <a:ea typeface="Arial Unicode MS" pitchFamily="34" charset="-128"/>
                <a:cs typeface="Arial Unicode MS" pitchFamily="34" charset="-128"/>
              </a:rPr>
              <a:t> </a:t>
            </a:r>
            <a:r>
              <a:rPr lang="en-US" sz="1200" b="1" dirty="0" err="1">
                <a:solidFill>
                  <a:schemeClr val="accent2"/>
                </a:solidFill>
                <a:ea typeface="Arial Unicode MS" pitchFamily="34" charset="-128"/>
                <a:cs typeface="Arial Unicode MS" pitchFamily="34" charset="-128"/>
              </a:rPr>
              <a:t>Biglari</a:t>
            </a:r>
            <a:r>
              <a:rPr lang="en-US" sz="1200" b="1" dirty="0">
                <a:solidFill>
                  <a:schemeClr val="accent2"/>
                </a:solidFill>
                <a:ea typeface="Arial Unicode MS" pitchFamily="34" charset="-128"/>
                <a:cs typeface="Arial Unicode MS" pitchFamily="34" charset="-128"/>
              </a:rPr>
              <a:t>, </a:t>
            </a:r>
            <a:r>
              <a:rPr lang="en-US" sz="1200" b="1" dirty="0" smtClean="0">
                <a:solidFill>
                  <a:schemeClr val="accent2"/>
                </a:solidFill>
                <a:ea typeface="Arial Unicode MS" pitchFamily="34" charset="-128"/>
                <a:cs typeface="Arial Unicode MS" pitchFamily="34" charset="-128"/>
              </a:rPr>
              <a:t>P.E.                              Senior </a:t>
            </a:r>
            <a:r>
              <a:rPr lang="en-US" sz="1200" b="1" dirty="0">
                <a:solidFill>
                  <a:schemeClr val="accent2"/>
                </a:solidFill>
                <a:ea typeface="Arial Unicode MS" pitchFamily="34" charset="-128"/>
                <a:cs typeface="Arial Unicode MS" pitchFamily="34" charset="-128"/>
              </a:rPr>
              <a:t>Director of </a:t>
            </a:r>
            <a:r>
              <a:rPr lang="en-US" sz="1200" b="1" dirty="0" smtClean="0">
                <a:solidFill>
                  <a:schemeClr val="accent2"/>
                </a:solidFill>
                <a:ea typeface="Arial Unicode MS" pitchFamily="34" charset="-128"/>
                <a:cs typeface="Arial Unicode MS" pitchFamily="34" charset="-128"/>
              </a:rPr>
              <a:t>Engineering       Fairchild </a:t>
            </a:r>
            <a:r>
              <a:rPr lang="en-US" sz="1200" b="1" dirty="0">
                <a:solidFill>
                  <a:schemeClr val="accent2"/>
                </a:solidFill>
                <a:ea typeface="Arial Unicode MS" pitchFamily="34" charset="-128"/>
                <a:cs typeface="Arial Unicode MS" pitchFamily="34" charset="-128"/>
              </a:rPr>
              <a:t>Controls</a:t>
            </a:r>
          </a:p>
        </p:txBody>
      </p:sp>
      <p:sp>
        <p:nvSpPr>
          <p:cNvPr id="3080" name="TextBox 7"/>
          <p:cNvSpPr txBox="1">
            <a:spLocks noChangeArrowheads="1"/>
          </p:cNvSpPr>
          <p:nvPr/>
        </p:nvSpPr>
        <p:spPr bwMode="auto">
          <a:xfrm>
            <a:off x="6181094" y="2912891"/>
            <a:ext cx="2296860" cy="400110"/>
          </a:xfrm>
          <a:prstGeom prst="rect">
            <a:avLst/>
          </a:prstGeom>
          <a:noFill/>
          <a:ln w="9525">
            <a:noFill/>
            <a:miter lim="800000"/>
            <a:headEnd/>
            <a:tailEnd/>
          </a:ln>
        </p:spPr>
        <p:txBody>
          <a:bodyPr wrap="square">
            <a:spAutoFit/>
          </a:bodyPr>
          <a:lstStyle/>
          <a:p>
            <a:r>
              <a:rPr lang="en-US" sz="1000" b="1" dirty="0" smtClean="0">
                <a:solidFill>
                  <a:srgbClr val="1D4F8F"/>
                </a:solidFill>
              </a:rPr>
              <a:t>40 kW motor drive unit developed using Simulink (</a:t>
            </a:r>
            <a:r>
              <a:rPr lang="en-US" sz="1000" b="1" dirty="0" smtClean="0">
                <a:solidFill>
                  <a:srgbClr val="1D4F8F"/>
                </a:solidFill>
                <a:hlinkClick r:id="rId3"/>
              </a:rPr>
              <a:t>read about it here</a:t>
            </a:r>
            <a:r>
              <a:rPr lang="en-US" sz="1000" b="1" dirty="0" smtClean="0">
                <a:solidFill>
                  <a:srgbClr val="1D4F8F"/>
                </a:solidFill>
              </a:rPr>
              <a:t>)</a:t>
            </a:r>
            <a:endParaRPr lang="en-US" sz="1000" b="1" dirty="0">
              <a:solidFill>
                <a:srgbClr val="1D4F8F"/>
              </a:solidFill>
            </a:endParaRPr>
          </a:p>
        </p:txBody>
      </p:sp>
      <p:pic>
        <p:nvPicPr>
          <p:cNvPr id="3081" name="Picture 11" descr="img_ECU_1.jpg"/>
          <p:cNvPicPr>
            <a:picLocks noChangeAspect="1"/>
          </p:cNvPicPr>
          <p:nvPr/>
        </p:nvPicPr>
        <p:blipFill>
          <a:blip r:embed="rId4" cstate="print"/>
          <a:stretch>
            <a:fillRect/>
          </a:stretch>
        </p:blipFill>
        <p:spPr bwMode="auto">
          <a:xfrm>
            <a:off x="6254224" y="1369105"/>
            <a:ext cx="2412697" cy="1506401"/>
          </a:xfrm>
          <a:prstGeom prst="rect">
            <a:avLst/>
          </a:prstGeom>
          <a:noFill/>
          <a:ln w="9525">
            <a:solidFill>
              <a:srgbClr val="1A4680"/>
            </a:solidFill>
            <a:miter lim="800000"/>
            <a:headEnd/>
            <a:tailEnd/>
          </a:ln>
        </p:spPr>
      </p:pic>
      <p:pic>
        <p:nvPicPr>
          <p:cNvPr id="3083" name="Picture 11"/>
          <p:cNvPicPr>
            <a:picLocks noChangeAspect="1" noChangeArrowheads="1"/>
          </p:cNvPicPr>
          <p:nvPr/>
        </p:nvPicPr>
        <p:blipFill>
          <a:blip r:embed="rId5" cstate="print"/>
          <a:srcRect/>
          <a:stretch>
            <a:fillRect/>
          </a:stretch>
        </p:blipFill>
        <p:spPr bwMode="auto">
          <a:xfrm>
            <a:off x="7712763" y="5902010"/>
            <a:ext cx="581647" cy="422459"/>
          </a:xfrm>
          <a:prstGeom prst="rect">
            <a:avLst/>
          </a:prstGeom>
          <a:noFill/>
          <a:ln w="9525">
            <a:noFill/>
            <a:miter lim="800000"/>
            <a:headEnd/>
            <a:tailEnd/>
          </a:ln>
        </p:spPr>
      </p:pic>
      <p:pic>
        <p:nvPicPr>
          <p:cNvPr id="3084" name="Picture 12"/>
          <p:cNvPicPr>
            <a:picLocks noChangeAspect="1" noChangeArrowheads="1"/>
          </p:cNvPicPr>
          <p:nvPr/>
        </p:nvPicPr>
        <p:blipFill>
          <a:blip r:embed="rId6" cstate="print"/>
          <a:srcRect/>
          <a:stretch>
            <a:fillRect/>
          </a:stretch>
        </p:blipFill>
        <p:spPr bwMode="auto">
          <a:xfrm>
            <a:off x="8358808" y="5805217"/>
            <a:ext cx="506689" cy="520571"/>
          </a:xfrm>
          <a:prstGeom prst="rect">
            <a:avLst/>
          </a:prstGeom>
          <a:noFill/>
          <a:ln w="9525">
            <a:noFill/>
            <a:miter lim="800000"/>
            <a:headEnd/>
            <a:tailEnd/>
          </a:ln>
        </p:spPr>
      </p:pic>
    </p:spTree>
    <p:extLst>
      <p:ext uri="{BB962C8B-B14F-4D97-AF65-F5344CB8AC3E}">
        <p14:creationId xmlns:p14="http://schemas.microsoft.com/office/powerpoint/2010/main" val="173280131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Development of airborne systems</a:t>
            </a:r>
            <a:br>
              <a:rPr lang="en-US" dirty="0"/>
            </a:br>
            <a:r>
              <a:rPr lang="en-US" sz="2400" dirty="0"/>
              <a:t>Model-Based Design </a:t>
            </a:r>
            <a:r>
              <a:rPr lang="en-US" sz="2400" dirty="0" smtClean="0"/>
              <a:t>&amp; Certifications</a:t>
            </a:r>
            <a:endParaRPr lang="fr-FR" sz="2400" i="1" dirty="0"/>
          </a:p>
        </p:txBody>
      </p:sp>
      <p:sp>
        <p:nvSpPr>
          <p:cNvPr id="67" name="Espace réservé du contenu 2"/>
          <p:cNvSpPr>
            <a:spLocks noGrp="1"/>
          </p:cNvSpPr>
          <p:nvPr>
            <p:ph idx="1"/>
          </p:nvPr>
        </p:nvSpPr>
        <p:spPr>
          <a:xfrm>
            <a:off x="457200" y="1600200"/>
            <a:ext cx="8077200" cy="4648200"/>
          </a:xfrm>
        </p:spPr>
        <p:txBody>
          <a:bodyPr/>
          <a:lstStyle/>
          <a:p>
            <a:r>
              <a:rPr lang="en-US" sz="2000" dirty="0" smtClean="0"/>
              <a:t>MBD recognized as an efficient approach for developing safety-critical applications</a:t>
            </a:r>
          </a:p>
          <a:p>
            <a:r>
              <a:rPr lang="en-US" sz="2000" dirty="0" smtClean="0"/>
              <a:t>MBD objectives and activities are now better defined (Full definition in DO-178C / DO-331, but you can download this for free)</a:t>
            </a:r>
          </a:p>
          <a:p>
            <a:pPr marL="0" indent="0">
              <a:buNone/>
            </a:pPr>
            <a:endParaRPr lang="en-US" dirty="0" smtClean="0"/>
          </a:p>
          <a:p>
            <a:endParaRPr lang="en-US" dirty="0" smtClean="0"/>
          </a:p>
          <a:p>
            <a:pPr marL="0" indent="0">
              <a:buNone/>
            </a:pPr>
            <a:endParaRPr lang="en-US" dirty="0"/>
          </a:p>
          <a:p>
            <a:pPr marL="457200" lvl="1" indent="0">
              <a:buNone/>
            </a:pPr>
            <a:endParaRPr lang="en-US" sz="2400" dirty="0" smtClean="0"/>
          </a:p>
          <a:p>
            <a:pPr marL="0" indent="0">
              <a:buNone/>
            </a:pPr>
            <a:endParaRPr lang="en-US" dirty="0" smtClean="0"/>
          </a:p>
          <a:p>
            <a:pPr marL="0" indent="0">
              <a:buNone/>
            </a:pPr>
            <a:r>
              <a:rPr lang="en-US" dirty="0" smtClean="0"/>
              <a:t>			</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3104964"/>
            <a:ext cx="5796644" cy="2437563"/>
          </a:xfrm>
          <a:prstGeom prst="rect">
            <a:avLst/>
          </a:prstGeom>
          <a:noFill/>
          <a:ln>
            <a:noFill/>
          </a:ln>
          <a:effectLst>
            <a:glow rad="63500">
              <a:schemeClr val="accent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9812" y="3382287"/>
            <a:ext cx="5796644" cy="2456204"/>
          </a:xfrm>
          <a:prstGeom prst="rect">
            <a:avLst/>
          </a:prstGeom>
          <a:noFill/>
          <a:ln w="9525">
            <a:solidFill>
              <a:schemeClr val="tx1"/>
            </a:solidFill>
            <a:miter lim="800000"/>
            <a:headEnd/>
            <a:tailEnd/>
          </a:ln>
          <a:effectLst>
            <a:glow rad="63500">
              <a:schemeClr val="accent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ZoneTexte 5"/>
          <p:cNvSpPr txBox="1"/>
          <p:nvPr/>
        </p:nvSpPr>
        <p:spPr>
          <a:xfrm>
            <a:off x="554986" y="5909470"/>
            <a:ext cx="8229482" cy="369332"/>
          </a:xfrm>
          <a:prstGeom prst="rect">
            <a:avLst/>
          </a:prstGeom>
          <a:noFill/>
          <a:ln w="12700">
            <a:noFill/>
          </a:ln>
        </p:spPr>
        <p:txBody>
          <a:bodyPr wrap="square" rtlCol="0">
            <a:spAutoFit/>
          </a:bodyPr>
          <a:lstStyle/>
          <a:p>
            <a:r>
              <a:rPr lang="en-US" b="1" dirty="0" smtClean="0"/>
              <a:t>EASA identifies MATLAB/Simulink as an MBD tool for DO-178B</a:t>
            </a:r>
            <a:endParaRPr lang="fr-FR" b="1" dirty="0">
              <a:latin typeface="Arial" pitchFamily="34" charset="0"/>
              <a:cs typeface="Arial" pitchFamily="34" charset="0"/>
            </a:endParaRPr>
          </a:p>
        </p:txBody>
      </p:sp>
    </p:spTree>
    <p:extLst>
      <p:ext uri="{BB962C8B-B14F-4D97-AF65-F5344CB8AC3E}">
        <p14:creationId xmlns:p14="http://schemas.microsoft.com/office/powerpoint/2010/main" val="225871892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1129</TotalTime>
  <Words>2255</Words>
  <Application>Microsoft Office PowerPoint</Application>
  <PresentationFormat>On-screen Show (4:3)</PresentationFormat>
  <Paragraphs>494</Paragraphs>
  <Slides>55</Slides>
  <Notes>16</Notes>
  <HiddenSlides>1</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Blank</vt:lpstr>
      <vt:lpstr>Model Based Design Workshop</vt:lpstr>
      <vt:lpstr>Agenda</vt:lpstr>
      <vt:lpstr>Overview of MathWorks Tool Chain R2012b Example of DO-178 Software life-cycle</vt:lpstr>
      <vt:lpstr>Septentrio</vt:lpstr>
      <vt:lpstr>Eurocopter – EASA – New in 2012</vt:lpstr>
      <vt:lpstr>PowerPoint Presentation</vt:lpstr>
      <vt:lpstr>Design Times at Honeywell Cut by 60%</vt:lpstr>
      <vt:lpstr>PowerPoint Presentation</vt:lpstr>
      <vt:lpstr>Development of airborne systems Model-Based Design &amp; Certifications</vt:lpstr>
      <vt:lpstr>Models as High and Low Level Requirements?</vt:lpstr>
      <vt:lpstr>Verification Process</vt:lpstr>
      <vt:lpstr>Verification Process</vt:lpstr>
      <vt:lpstr>Verification Process</vt:lpstr>
      <vt:lpstr>Verification Process</vt:lpstr>
      <vt:lpstr>Verification Process</vt:lpstr>
      <vt:lpstr>Verification Process</vt:lpstr>
      <vt:lpstr>Simulink Projects</vt:lpstr>
      <vt:lpstr>DO Qualification Kit</vt:lpstr>
      <vt:lpstr>What does the Qualification Kit do?</vt:lpstr>
      <vt:lpstr>DO-178C Structure TBD </vt:lpstr>
      <vt:lpstr>TBC DO-178C Reference Workflow  Verification and Validation of Models and Generated Code     </vt:lpstr>
      <vt:lpstr>DO-178C Reference Workflow  Example Tool Chain    </vt:lpstr>
      <vt:lpstr>Software Development Process (1)</vt:lpstr>
      <vt:lpstr>Model Development</vt:lpstr>
      <vt:lpstr>Requirements Linking</vt:lpstr>
      <vt:lpstr>Software Development Process (2)</vt:lpstr>
      <vt:lpstr>System Design Description Report</vt:lpstr>
      <vt:lpstr>Web View</vt:lpstr>
      <vt:lpstr>Generated Code</vt:lpstr>
      <vt:lpstr>Software Development Process (3)</vt:lpstr>
      <vt:lpstr>Verification of Requirements Process (1)</vt:lpstr>
      <vt:lpstr>Coverage Reports</vt:lpstr>
      <vt:lpstr>Verification of Requirements Process (2)</vt:lpstr>
      <vt:lpstr>Model Advisor Checks</vt:lpstr>
      <vt:lpstr>Verification of Design Process (1)</vt:lpstr>
      <vt:lpstr>Execute Model Simulation</vt:lpstr>
      <vt:lpstr>Verification of Design Process (2)</vt:lpstr>
      <vt:lpstr>Verification of Design Process (3)</vt:lpstr>
      <vt:lpstr>Traceability Report</vt:lpstr>
      <vt:lpstr>Verification of Coding and Integration Process (1)</vt:lpstr>
      <vt:lpstr>Measure Equivalence vs. Implementation</vt:lpstr>
      <vt:lpstr>Simulink Code Inspector</vt:lpstr>
      <vt:lpstr>Simulink Code Inspector</vt:lpstr>
      <vt:lpstr>Verification of Coding and Integrating Process (2)</vt:lpstr>
      <vt:lpstr>EOC Equivalence Tests</vt:lpstr>
      <vt:lpstr>Testing of Integration Process (1)</vt:lpstr>
      <vt:lpstr>Testing of Integration Process (2)</vt:lpstr>
      <vt:lpstr>Verification of Verification Process Results (1)</vt:lpstr>
      <vt:lpstr>Verification of Verification Process Results (2)</vt:lpstr>
      <vt:lpstr>Verification of Verification Process Results (3)</vt:lpstr>
      <vt:lpstr>Verification of Verification Process Results (4)</vt:lpstr>
      <vt:lpstr>Software Configuration Management Process</vt:lpstr>
      <vt:lpstr>Overview of MathWorks Tool Chain R2012b Example of DO-178 Software life-cycle</vt:lpstr>
      <vt:lpstr>Process Deployment Advisory Services Quickly Adopt Model-Based Design for DO-178 </vt:lpstr>
      <vt:lpstr>Close</vt:lpstr>
    </vt:vector>
  </TitlesOfParts>
  <Company>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Sylvain Sauvage</dc:creator>
  <cp:keywords>Version 11.0</cp:keywords>
  <cp:lastModifiedBy>Sylvain Sauvage</cp:lastModifiedBy>
  <cp:revision>90</cp:revision>
  <dcterms:created xsi:type="dcterms:W3CDTF">2012-09-24T12:07:30Z</dcterms:created>
  <dcterms:modified xsi:type="dcterms:W3CDTF">2012-10-09T13:53:31Z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